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32" r:id="rId30"/>
    <p:sldId id="440" r:id="rId31"/>
    <p:sldId id="415" r:id="rId32"/>
    <p:sldId id="416" r:id="rId33"/>
    <p:sldId id="424" r:id="rId34"/>
    <p:sldId id="417" r:id="rId35"/>
    <p:sldId id="418" r:id="rId36"/>
    <p:sldId id="419" r:id="rId37"/>
    <p:sldId id="421" r:id="rId38"/>
    <p:sldId id="426" r:id="rId39"/>
    <p:sldId id="422" r:id="rId40"/>
    <p:sldId id="423" r:id="rId41"/>
    <p:sldId id="425" r:id="rId42"/>
    <p:sldId id="427" r:id="rId43"/>
    <p:sldId id="428" r:id="rId44"/>
    <p:sldId id="429" r:id="rId45"/>
    <p:sldId id="430" r:id="rId46"/>
    <p:sldId id="436" r:id="rId47"/>
    <p:sldId id="437" r:id="rId48"/>
    <p:sldId id="438" r:id="rId49"/>
    <p:sldId id="439" r:id="rId50"/>
    <p:sldId id="431" r:id="rId51"/>
    <p:sldId id="435" r:id="rId52"/>
    <p:sldId id="433" r:id="rId53"/>
    <p:sldId id="441" r:id="rId54"/>
    <p:sldId id="442" r:id="rId55"/>
    <p:sldId id="443" r:id="rId56"/>
    <p:sldId id="444" r:id="rId57"/>
    <p:sldId id="445" r:id="rId58"/>
    <p:sldId id="449" r:id="rId59"/>
    <p:sldId id="446" r:id="rId60"/>
    <p:sldId id="447" r:id="rId61"/>
    <p:sldId id="448" r:id="rId62"/>
    <p:sldId id="450" r:id="rId63"/>
    <p:sldId id="451" r:id="rId64"/>
    <p:sldId id="452" r:id="rId65"/>
    <p:sldId id="453" r:id="rId66"/>
    <p:sldId id="454" r:id="rId67"/>
    <p:sldId id="455" r:id="rId68"/>
    <p:sldId id="456" r:id="rId69"/>
    <p:sldId id="457" r:id="rId70"/>
    <p:sldId id="387" r:id="rId71"/>
    <p:sldId id="336" r:id="rId72"/>
    <p:sldId id="356" r:id="rId73"/>
    <p:sldId id="357" r:id="rId74"/>
    <p:sldId id="368" r:id="rId75"/>
    <p:sldId id="371" r:id="rId76"/>
    <p:sldId id="29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4" d="100"/>
          <a:sy n="124" d="100"/>
        </p:scale>
        <p:origin x="120"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07/02/2018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07/02/2018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07/02/2018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image" Target="../media/image810.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a:t>Audit 28.2.2018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509550" cy="369332"/>
          </a:xfrm>
          <a:prstGeom prst="rect">
            <a:avLst/>
          </a:prstGeom>
          <a:noFill/>
        </p:spPr>
        <p:txBody>
          <a:bodyPr wrap="none" rtlCol="0">
            <a:spAutoFit/>
          </a:bodyPr>
          <a:lstStyle/>
          <a:p>
            <a:r>
              <a:rPr lang="fi-FI" dirty="0"/>
              <a:t>Experiment 1 in </a:t>
            </a:r>
            <a:r>
              <a:rPr lang="fi-FI" dirty="0" err="1"/>
              <a:t>the</a:t>
            </a:r>
            <a:r>
              <a:rPr lang="fi-FI" dirty="0"/>
              <a:t> </a:t>
            </a:r>
            <a:r>
              <a:rPr lang="fi-FI" dirty="0" err="1"/>
              <a:t>wild</a:t>
            </a:r>
            <a:r>
              <a:rPr lang="fi-FI" dirty="0"/>
              <a:t> (</a:t>
            </a:r>
            <a:r>
              <a:rPr lang="fi-FI" dirty="0" err="1"/>
              <a:t>locations</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0.020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83.81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1860587"/>
            <a:ext cx="2694141" cy="3129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060531" y="2997199"/>
            <a:ext cx="1913566" cy="1969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8638415" y="2160229"/>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llipsi 22">
            <a:extLst>
              <a:ext uri="{FF2B5EF4-FFF2-40B4-BE49-F238E27FC236}">
                <a16:creationId xmlns:a16="http://schemas.microsoft.com/office/drawing/2014/main" id="{261F9236-2DB9-4A51-B018-618F62D7E198}"/>
              </a:ext>
            </a:extLst>
          </p:cNvPr>
          <p:cNvSpPr/>
          <p:nvPr/>
        </p:nvSpPr>
        <p:spPr>
          <a:xfrm>
            <a:off x="9884510" y="201654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i 23">
            <a:extLst>
              <a:ext uri="{FF2B5EF4-FFF2-40B4-BE49-F238E27FC236}">
                <a16:creationId xmlns:a16="http://schemas.microsoft.com/office/drawing/2014/main" id="{865979AC-9655-4C52-A690-5BD3A2160517}"/>
              </a:ext>
            </a:extLst>
          </p:cNvPr>
          <p:cNvSpPr/>
          <p:nvPr/>
        </p:nvSpPr>
        <p:spPr>
          <a:xfrm>
            <a:off x="6260145" y="2052042"/>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i 24">
            <a:extLst>
              <a:ext uri="{FF2B5EF4-FFF2-40B4-BE49-F238E27FC236}">
                <a16:creationId xmlns:a16="http://schemas.microsoft.com/office/drawing/2014/main" id="{FD771F28-2838-4563-91DA-C14C70E5E8A6}"/>
              </a:ext>
            </a:extLst>
          </p:cNvPr>
          <p:cNvSpPr/>
          <p:nvPr/>
        </p:nvSpPr>
        <p:spPr>
          <a:xfrm>
            <a:off x="7108570" y="3281576"/>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C1A7FCB7-7BC2-43DF-8AA1-C3F5FBAF2BAC}"/>
              </a:ext>
            </a:extLst>
          </p:cNvPr>
          <p:cNvSpPr/>
          <p:nvPr/>
        </p:nvSpPr>
        <p:spPr>
          <a:xfrm>
            <a:off x="9264367" y="1185784"/>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uorakulmio 26">
            <a:extLst>
              <a:ext uri="{FF2B5EF4-FFF2-40B4-BE49-F238E27FC236}">
                <a16:creationId xmlns:a16="http://schemas.microsoft.com/office/drawing/2014/main" id="{20BE5A7D-9D42-4867-A9E9-91E50678624A}"/>
              </a:ext>
            </a:extLst>
          </p:cNvPr>
          <p:cNvSpPr/>
          <p:nvPr/>
        </p:nvSpPr>
        <p:spPr>
          <a:xfrm>
            <a:off x="7575446" y="1072962"/>
            <a:ext cx="1476684" cy="369332"/>
          </a:xfrm>
          <a:prstGeom prst="rect">
            <a:avLst/>
          </a:prstGeom>
        </p:spPr>
        <p:txBody>
          <a:bodyPr wrap="square">
            <a:spAutoFit/>
          </a:bodyPr>
          <a:lstStyle/>
          <a:p>
            <a:r>
              <a:rPr lang="fi-FI" sz="900" dirty="0" err="1"/>
              <a:t>Different</a:t>
            </a:r>
            <a:r>
              <a:rPr lang="fi-FI" sz="900" dirty="0"/>
              <a:t> </a:t>
            </a:r>
            <a:r>
              <a:rPr lang="fi-FI" sz="900" dirty="0" err="1"/>
              <a:t>locations</a:t>
            </a:r>
            <a:r>
              <a:rPr lang="fi-FI" sz="900" dirty="0"/>
              <a:t> and </a:t>
            </a:r>
            <a:r>
              <a:rPr lang="fi-FI" sz="900" dirty="0" err="1"/>
              <a:t>heights</a:t>
            </a:r>
            <a:endParaRPr lang="fi-FI" sz="900" dirty="0"/>
          </a:p>
        </p:txBody>
      </p:sp>
    </p:spTree>
    <p:extLst>
      <p:ext uri="{BB962C8B-B14F-4D97-AF65-F5344CB8AC3E}">
        <p14:creationId xmlns:p14="http://schemas.microsoft.com/office/powerpoint/2010/main" val="331203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2" name="Tekstiruutu 1">
            <a:extLst>
              <a:ext uri="{FF2B5EF4-FFF2-40B4-BE49-F238E27FC236}">
                <a16:creationId xmlns:a16="http://schemas.microsoft.com/office/drawing/2014/main" id="{BA510F36-DF90-43F8-9124-787D12B80925}"/>
              </a:ext>
            </a:extLst>
          </p:cNvPr>
          <p:cNvSpPr txBox="1"/>
          <p:nvPr/>
        </p:nvSpPr>
        <p:spPr>
          <a:xfrm>
            <a:off x="5261259" y="336862"/>
            <a:ext cx="3766609" cy="369332"/>
          </a:xfrm>
          <a:prstGeom prst="rect">
            <a:avLst/>
          </a:prstGeom>
          <a:noFill/>
        </p:spPr>
        <p:txBody>
          <a:bodyPr wrap="none" rtlCol="0">
            <a:spAutoFit/>
          </a:bodyPr>
          <a:lstStyle/>
          <a:p>
            <a:r>
              <a:rPr lang="fi-FI" dirty="0"/>
              <a:t>Experiment 2 in </a:t>
            </a:r>
            <a:r>
              <a:rPr lang="fi-FI" dirty="0" err="1"/>
              <a:t>the</a:t>
            </a:r>
            <a:r>
              <a:rPr lang="fi-FI" dirty="0"/>
              <a:t> </a:t>
            </a:r>
            <a:r>
              <a:rPr lang="fi-FI" dirty="0" err="1"/>
              <a:t>wild</a:t>
            </a:r>
            <a:r>
              <a:rPr lang="fi-FI" dirty="0"/>
              <a:t> (</a:t>
            </a:r>
            <a:r>
              <a:rPr lang="fi-FI" dirty="0" err="1"/>
              <a:t>moving</a:t>
            </a:r>
            <a:r>
              <a:rPr lang="fi-FI" dirty="0"/>
              <a:t> </a:t>
            </a:r>
            <a:r>
              <a:rPr lang="fi-FI" dirty="0" err="1"/>
              <a:t>car</a:t>
            </a:r>
            <a:r>
              <a:rPr lang="fi-FI" dirty="0"/>
              <a:t>)</a:t>
            </a:r>
            <a:endParaRPr lang="en-GB" dirty="0"/>
          </a:p>
        </p:txBody>
      </p:sp>
      <p:sp>
        <p:nvSpPr>
          <p:cNvPr id="4" name="Suorakulmio: Pyöristetyt kulmat 3">
            <a:extLst>
              <a:ext uri="{FF2B5EF4-FFF2-40B4-BE49-F238E27FC236}">
                <a16:creationId xmlns:a16="http://schemas.microsoft.com/office/drawing/2014/main" id="{189ACB27-3B13-436D-B9EA-52A945850354}"/>
              </a:ext>
            </a:extLst>
          </p:cNvPr>
          <p:cNvSpPr/>
          <p:nvPr/>
        </p:nvSpPr>
        <p:spPr>
          <a:xfrm>
            <a:off x="7914222" y="4969162"/>
            <a:ext cx="138545" cy="96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uora yhdysviiva 6">
            <a:extLst>
              <a:ext uri="{FF2B5EF4-FFF2-40B4-BE49-F238E27FC236}">
                <a16:creationId xmlns:a16="http://schemas.microsoft.com/office/drawing/2014/main" id="{5F0CE9FC-215B-4E24-BF8A-8FB7BACD6B0C}"/>
              </a:ext>
            </a:extLst>
          </p:cNvPr>
          <p:cNvCxnSpPr>
            <a:cxnSpLocks/>
          </p:cNvCxnSpPr>
          <p:nvPr/>
        </p:nvCxnSpPr>
        <p:spPr>
          <a:xfrm>
            <a:off x="7117017" y="1131453"/>
            <a:ext cx="1791855" cy="428105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uorakulmio: Pyöristetyt kulmat 13">
            <a:extLst>
              <a:ext uri="{FF2B5EF4-FFF2-40B4-BE49-F238E27FC236}">
                <a16:creationId xmlns:a16="http://schemas.microsoft.com/office/drawing/2014/main" id="{EFDC3C98-CFFA-4BF4-98D4-744B7894A728}"/>
              </a:ext>
            </a:extLst>
          </p:cNvPr>
          <p:cNvSpPr/>
          <p:nvPr/>
        </p:nvSpPr>
        <p:spPr>
          <a:xfrm rot="3891927">
            <a:off x="7281754" y="1809590"/>
            <a:ext cx="363687" cy="22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uora yhdysviiva 8">
            <a:extLst>
              <a:ext uri="{FF2B5EF4-FFF2-40B4-BE49-F238E27FC236}">
                <a16:creationId xmlns:a16="http://schemas.microsoft.com/office/drawing/2014/main" id="{C5D46A82-A2E6-41E6-9D32-1B54AB5FE55A}"/>
              </a:ext>
            </a:extLst>
          </p:cNvPr>
          <p:cNvCxnSpPr>
            <a:cxnSpLocks/>
            <a:endCxn id="46" idx="3"/>
          </p:cNvCxnSpPr>
          <p:nvPr/>
        </p:nvCxnSpPr>
        <p:spPr>
          <a:xfrm flipV="1">
            <a:off x="7983495" y="3990184"/>
            <a:ext cx="283485" cy="1008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E11FB1DD-AF2C-4C47-BD10-0E0F5121D0B1}"/>
              </a:ext>
            </a:extLst>
          </p:cNvPr>
          <p:cNvCxnSpPr>
            <a:cxnSpLocks/>
            <a:stCxn id="4" idx="2"/>
          </p:cNvCxnSpPr>
          <p:nvPr/>
        </p:nvCxnSpPr>
        <p:spPr>
          <a:xfrm flipV="1">
            <a:off x="7983495" y="3271980"/>
            <a:ext cx="28653" cy="1794164"/>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Suorakulmio 18">
                <a:extLst>
                  <a:ext uri="{FF2B5EF4-FFF2-40B4-BE49-F238E27FC236}">
                    <a16:creationId xmlns:a16="http://schemas.microsoft.com/office/drawing/2014/main" id="{CC10C3B3-6124-4169-84A4-099AA008ABC5}"/>
                  </a:ext>
                </a:extLst>
              </p:cNvPr>
              <p:cNvSpPr/>
              <p:nvPr/>
            </p:nvSpPr>
            <p:spPr>
              <a:xfrm>
                <a:off x="6021576" y="5299700"/>
                <a:ext cx="5279514" cy="1401281"/>
              </a:xfrm>
              <a:prstGeom prst="rect">
                <a:avLst/>
              </a:prstGeom>
            </p:spPr>
            <p:txBody>
              <a:bodyPr wrap="square">
                <a:spAutoFit/>
              </a:bodyPr>
              <a:lstStyle/>
              <a:p>
                <a:r>
                  <a:rPr lang="fi-FI" sz="900" dirty="0"/>
                  <a:t>Nikon D800E:</a:t>
                </a:r>
                <a:endParaRPr lang="en-GB" sz="900" dirty="0"/>
              </a:p>
              <a:p>
                <a:pPr lvl="1"/>
                <a:r>
                  <a:rPr lang="en-GB" sz="900" dirty="0" err="1"/>
                  <a:t>s</a:t>
                </a:r>
                <a:r>
                  <a:rPr lang="en-GB" sz="900" baseline="-25000" dirty="0" err="1"/>
                  <a:t>w</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width</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oMath>
                </a14:m>
                <a:r>
                  <a:rPr lang="fi-FI" sz="900" dirty="0"/>
                  <a:t> = 0.0359 m</a:t>
                </a:r>
              </a:p>
              <a:p>
                <a:pPr lvl="1"/>
                <a:r>
                  <a:rPr lang="en-GB" sz="900" dirty="0"/>
                  <a:t>s</a:t>
                </a:r>
                <a:r>
                  <a:rPr lang="en-GB" sz="900" baseline="-25000" dirty="0"/>
                  <a:t>h</a:t>
                </a:r>
                <a14:m>
                  <m:oMath xmlns:m="http://schemas.openxmlformats.org/officeDocument/2006/math">
                    <m:r>
                      <a:rPr lang="en-GB" sz="900" i="0" smtClean="0">
                        <a:latin typeface="Cambria Math" panose="02040503050406030204" pitchFamily="18" charset="0"/>
                      </a:rPr>
                      <m:t>=</m:t>
                    </m:r>
                    <m:r>
                      <m:rPr>
                        <m:sty m:val="p"/>
                      </m:rPr>
                      <a:rPr lang="fi-FI" sz="900" i="0" smtClean="0">
                        <a:latin typeface="Cambria Math" panose="02040503050406030204" pitchFamily="18" charset="0"/>
                      </a:rPr>
                      <m:t>sensor</m:t>
                    </m:r>
                    <m:r>
                      <a:rPr lang="fi-FI" sz="900" i="0" smtClean="0">
                        <a:latin typeface="Cambria Math" panose="02040503050406030204" pitchFamily="18" charset="0"/>
                      </a:rPr>
                      <m:t> </m:t>
                    </m:r>
                    <m:r>
                      <m:rPr>
                        <m:sty m:val="p"/>
                      </m:rPr>
                      <a:rPr lang="fi-FI" sz="900" i="0" smtClean="0">
                        <a:latin typeface="Cambria Math" panose="02040503050406030204" pitchFamily="18" charset="0"/>
                      </a:rPr>
                      <m:t>height</m:t>
                    </m:r>
                    <m:r>
                      <a:rPr lang="fi-FI" sz="900" i="0" smtClean="0">
                        <a:latin typeface="Cambria Math" panose="02040503050406030204" pitchFamily="18" charset="0"/>
                      </a:rPr>
                      <m:t> </m:t>
                    </m:r>
                    <m:d>
                      <m:dPr>
                        <m:ctrlPr>
                          <a:rPr lang="fi-FI" sz="900" i="1">
                            <a:latin typeface="Cambria Math" panose="02040503050406030204" pitchFamily="18" charset="0"/>
                          </a:rPr>
                        </m:ctrlPr>
                      </m:dPr>
                      <m:e>
                        <m:r>
                          <m:rPr>
                            <m:sty m:val="p"/>
                          </m:rPr>
                          <a:rPr lang="fi-FI" sz="900" i="0" smtClean="0">
                            <a:latin typeface="Cambria Math" panose="02040503050406030204" pitchFamily="18" charset="0"/>
                          </a:rPr>
                          <m:t>m</m:t>
                        </m:r>
                      </m:e>
                    </m:d>
                    <m:r>
                      <a:rPr lang="fi-FI" sz="900" b="0" i="0" smtClean="0">
                        <a:latin typeface="Cambria Math" panose="02040503050406030204" pitchFamily="18" charset="0"/>
                      </a:rPr>
                      <m:t>=0.0240 </m:t>
                    </m:r>
                    <m:r>
                      <m:rPr>
                        <m:sty m:val="p"/>
                      </m:rPr>
                      <a:rPr lang="fi-FI" sz="900" b="0" i="0" smtClean="0">
                        <a:latin typeface="Cambria Math" panose="02040503050406030204" pitchFamily="18" charset="0"/>
                      </a:rPr>
                      <m:t>m</m:t>
                    </m:r>
                  </m:oMath>
                </a14:m>
                <a:endParaRPr lang="fi-FI" sz="900" dirty="0"/>
              </a:p>
              <a:p>
                <a:pPr lvl="1"/>
                <a:r>
                  <a:rPr lang="fi-FI" sz="900" dirty="0" err="1"/>
                  <a:t>p</a:t>
                </a:r>
                <a:r>
                  <a:rPr lang="fi-FI" sz="900" baseline="-25000" dirty="0" err="1"/>
                  <a:t>w</a:t>
                </a:r>
                <a:r>
                  <a:rPr lang="fi-FI" sz="900" dirty="0"/>
                  <a:t>= image </a:t>
                </a:r>
                <a:r>
                  <a:rPr lang="fi-FI" sz="900" dirty="0" err="1"/>
                  <a:t>width</a:t>
                </a:r>
                <a:r>
                  <a:rPr lang="fi-FI" sz="900" dirty="0"/>
                  <a:t> (</a:t>
                </a:r>
                <a:r>
                  <a:rPr lang="fi-FI" sz="900" dirty="0" err="1"/>
                  <a:t>pixels</a:t>
                </a:r>
                <a:r>
                  <a:rPr lang="fi-FI" sz="900" dirty="0"/>
                  <a:t>) = 7360</a:t>
                </a:r>
              </a:p>
              <a:p>
                <a:pPr lvl="1"/>
                <a:r>
                  <a:rPr lang="fi-FI" sz="900" dirty="0" err="1"/>
                  <a:t>p</a:t>
                </a:r>
                <a:r>
                  <a:rPr lang="fi-FI" sz="900" baseline="-25000" dirty="0" err="1"/>
                  <a:t>h</a:t>
                </a:r>
                <a:r>
                  <a:rPr lang="fi-FI" sz="900" dirty="0"/>
                  <a:t>= image </a:t>
                </a:r>
                <a:r>
                  <a:rPr lang="fi-FI" sz="900" dirty="0" err="1"/>
                  <a:t>height</a:t>
                </a:r>
                <a:r>
                  <a:rPr lang="fi-FI" sz="900" dirty="0"/>
                  <a:t> (</a:t>
                </a:r>
                <a:r>
                  <a:rPr lang="fi-FI" sz="900" dirty="0" err="1"/>
                  <a:t>pixels</a:t>
                </a:r>
                <a:r>
                  <a:rPr lang="fi-FI" sz="900" dirty="0"/>
                  <a:t>) = 4912</a:t>
                </a:r>
              </a:p>
              <a:p>
                <a:pPr lvl="1"/>
                <a:r>
                  <a:rPr lang="fi-FI" sz="900" dirty="0"/>
                  <a:t>h = </a:t>
                </a:r>
                <a:r>
                  <a:rPr lang="fi-FI" sz="900" dirty="0" err="1"/>
                  <a:t>object</a:t>
                </a:r>
                <a:r>
                  <a:rPr lang="fi-FI" sz="900" dirty="0"/>
                  <a:t> </a:t>
                </a:r>
                <a:r>
                  <a:rPr lang="fi-FI" sz="900" dirty="0" err="1"/>
                  <a:t>height</a:t>
                </a:r>
                <a:r>
                  <a:rPr lang="fi-FI" sz="900" dirty="0"/>
                  <a:t> (m)  = 1.5 m</a:t>
                </a:r>
              </a:p>
              <a:p>
                <a:pPr lvl="1"/>
                <a:r>
                  <a:rPr lang="fi-FI" sz="900" dirty="0"/>
                  <a:t>f = </a:t>
                </a:r>
                <a:r>
                  <a:rPr lang="fi-FI" sz="900" dirty="0" err="1"/>
                  <a:t>focal</a:t>
                </a:r>
                <a:r>
                  <a:rPr lang="fi-FI" sz="900" dirty="0"/>
                  <a:t> </a:t>
                </a:r>
                <a:r>
                  <a:rPr lang="fi-FI" sz="900" dirty="0" err="1"/>
                  <a:t>length</a:t>
                </a:r>
                <a:r>
                  <a:rPr lang="fi-FI" sz="900" dirty="0"/>
                  <a:t> (m) = 0.050 m</a:t>
                </a:r>
              </a:p>
              <a:p>
                <a:pPr lvl="1"/>
                <a:r>
                  <a:rPr lang="fi-FI" sz="900" dirty="0" err="1"/>
                  <a:t>fov</a:t>
                </a:r>
                <a:r>
                  <a:rPr lang="fi-FI" sz="900" dirty="0"/>
                  <a:t> = </a:t>
                </a:r>
                <a14:m>
                  <m:oMath xmlns:m="http://schemas.openxmlformats.org/officeDocument/2006/math">
                    <m:r>
                      <a:rPr lang="fi-FI" sz="900" i="1">
                        <a:latin typeface="Cambria Math" panose="02040503050406030204" pitchFamily="18" charset="0"/>
                      </a:rPr>
                      <m:t>2∗</m:t>
                    </m:r>
                    <m:r>
                      <m:rPr>
                        <m:sty m:val="p"/>
                      </m:rPr>
                      <a:rPr lang="fi-FI" sz="900">
                        <a:latin typeface="Cambria Math" panose="02040503050406030204" pitchFamily="18" charset="0"/>
                      </a:rPr>
                      <m:t>atan</m:t>
                    </m:r>
                    <m:r>
                      <a:rPr lang="fi-FI" sz="900" i="1">
                        <a:latin typeface="Cambria Math" panose="02040503050406030204" pitchFamily="18" charset="0"/>
                      </a:rPr>
                      <m:t>⁡(</m:t>
                    </m:r>
                    <m:f>
                      <m:fPr>
                        <m:ctrlPr>
                          <a:rPr lang="fi-FI" sz="900" i="1">
                            <a:latin typeface="Cambria Math" panose="02040503050406030204" pitchFamily="18" charset="0"/>
                          </a:rPr>
                        </m:ctrlPr>
                      </m:fPr>
                      <m:num>
                        <m:sSub>
                          <m:sSubPr>
                            <m:ctrlPr>
                              <a:rPr lang="fi-FI" sz="900" i="1">
                                <a:latin typeface="Cambria Math" panose="02040503050406030204" pitchFamily="18" charset="0"/>
                              </a:rPr>
                            </m:ctrlPr>
                          </m:sSubPr>
                          <m:e>
                            <m:r>
                              <a:rPr lang="fi-FI" sz="900" i="1">
                                <a:latin typeface="Cambria Math" panose="02040503050406030204" pitchFamily="18" charset="0"/>
                              </a:rPr>
                              <m:t>𝑠</m:t>
                            </m:r>
                          </m:e>
                          <m:sub>
                            <m:r>
                              <a:rPr lang="fi-FI" sz="900" i="1">
                                <a:latin typeface="Cambria Math" panose="02040503050406030204" pitchFamily="18" charset="0"/>
                              </a:rPr>
                              <m:t>𝑤</m:t>
                            </m:r>
                          </m:sub>
                        </m:sSub>
                      </m:num>
                      <m:den>
                        <m:r>
                          <a:rPr lang="fi-FI" sz="900" i="1">
                            <a:latin typeface="Cambria Math" panose="02040503050406030204" pitchFamily="18" charset="0"/>
                          </a:rPr>
                          <m:t>2∗</m:t>
                        </m:r>
                        <m:r>
                          <a:rPr lang="fi-FI" sz="900" i="1">
                            <a:latin typeface="Cambria Math" panose="02040503050406030204" pitchFamily="18" charset="0"/>
                          </a:rPr>
                          <m:t>𝑓</m:t>
                        </m:r>
                      </m:den>
                    </m:f>
                    <m:r>
                      <a:rPr lang="fi-FI" sz="900" i="1">
                        <a:latin typeface="Cambria Math" panose="02040503050406030204" pitchFamily="18" charset="0"/>
                      </a:rPr>
                      <m:t>)</m:t>
                    </m:r>
                  </m:oMath>
                </a14:m>
                <a:r>
                  <a:rPr lang="en-GB" sz="900" dirty="0"/>
                  <a:t> = 39.49 ⁰</a:t>
                </a:r>
              </a:p>
              <a:p>
                <a:pPr lvl="1"/>
                <a:endParaRPr lang="fi-FI" sz="900" dirty="0"/>
              </a:p>
            </p:txBody>
          </p:sp>
        </mc:Choice>
        <mc:Fallback xmlns="">
          <p:sp>
            <p:nvSpPr>
              <p:cNvPr id="19" name="Suorakulmio 18">
                <a:extLst>
                  <a:ext uri="{FF2B5EF4-FFF2-40B4-BE49-F238E27FC236}">
                    <a16:creationId xmlns:a16="http://schemas.microsoft.com/office/drawing/2014/main" id="{CC10C3B3-6124-4169-84A4-099AA008ABC5}"/>
                  </a:ext>
                </a:extLst>
              </p:cNvPr>
              <p:cNvSpPr>
                <a:spLocks noRot="1" noChangeAspect="1" noMove="1" noResize="1" noEditPoints="1" noAdjustHandles="1" noChangeArrowheads="1" noChangeShapeType="1" noTextEdit="1"/>
              </p:cNvSpPr>
              <p:nvPr/>
            </p:nvSpPr>
            <p:spPr>
              <a:xfrm>
                <a:off x="6021576" y="5299700"/>
                <a:ext cx="5279514" cy="1401281"/>
              </a:xfrm>
              <a:prstGeom prst="rect">
                <a:avLst/>
              </a:prstGeom>
              <a:blipFill>
                <a:blip r:embed="rId2"/>
                <a:stretch>
                  <a:fillRect/>
                </a:stretch>
              </a:blipFill>
            </p:spPr>
            <p:txBody>
              <a:bodyPr/>
              <a:lstStyle/>
              <a:p>
                <a:r>
                  <a:rPr lang="en-GB">
                    <a:noFill/>
                  </a:rPr>
                  <a:t> </a:t>
                </a:r>
              </a:p>
            </p:txBody>
          </p:sp>
        </mc:Fallback>
      </mc:AlternateContent>
      <p:cxnSp>
        <p:nvCxnSpPr>
          <p:cNvPr id="18" name="Suora yhdysviiva 17">
            <a:extLst>
              <a:ext uri="{FF2B5EF4-FFF2-40B4-BE49-F238E27FC236}">
                <a16:creationId xmlns:a16="http://schemas.microsoft.com/office/drawing/2014/main" id="{ABB16358-70F7-449C-8D8E-3FD8A2062756}"/>
              </a:ext>
            </a:extLst>
          </p:cNvPr>
          <p:cNvCxnSpPr>
            <a:cxnSpLocks/>
          </p:cNvCxnSpPr>
          <p:nvPr/>
        </p:nvCxnSpPr>
        <p:spPr>
          <a:xfrm flipV="1">
            <a:off x="7983494" y="2414913"/>
            <a:ext cx="1124647" cy="2575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7228B35F-FA7E-461B-8616-33260D4A2A82}"/>
              </a:ext>
            </a:extLst>
          </p:cNvPr>
          <p:cNvCxnSpPr>
            <a:cxnSpLocks/>
          </p:cNvCxnSpPr>
          <p:nvPr/>
        </p:nvCxnSpPr>
        <p:spPr>
          <a:xfrm flipH="1" flipV="1">
            <a:off x="6750424" y="2348045"/>
            <a:ext cx="1223674" cy="26191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71CF6682-40E6-4E16-8204-9233742E5FCF}"/>
              </a:ext>
            </a:extLst>
          </p:cNvPr>
          <p:cNvCxnSpPr>
            <a:cxnSpLocks/>
          </p:cNvCxnSpPr>
          <p:nvPr/>
        </p:nvCxnSpPr>
        <p:spPr>
          <a:xfrm flipH="1" flipV="1">
            <a:off x="7668476" y="2414913"/>
            <a:ext cx="315021" cy="2563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B5B969C9-FBCB-4DDC-B7BF-D487CC68E2BE}"/>
              </a:ext>
            </a:extLst>
          </p:cNvPr>
          <p:cNvCxnSpPr>
            <a:cxnSpLocks/>
            <a:stCxn id="4" idx="0"/>
          </p:cNvCxnSpPr>
          <p:nvPr/>
        </p:nvCxnSpPr>
        <p:spPr>
          <a:xfrm flipH="1" flipV="1">
            <a:off x="7145670" y="1218358"/>
            <a:ext cx="837825" cy="3750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Suorakulmio 40">
            <a:extLst>
              <a:ext uri="{FF2B5EF4-FFF2-40B4-BE49-F238E27FC236}">
                <a16:creationId xmlns:a16="http://schemas.microsoft.com/office/drawing/2014/main" id="{2FECDED2-48F0-4419-8EAD-23060F1500B1}"/>
              </a:ext>
            </a:extLst>
          </p:cNvPr>
          <p:cNvSpPr/>
          <p:nvPr/>
        </p:nvSpPr>
        <p:spPr>
          <a:xfrm>
            <a:off x="7564582" y="1424715"/>
            <a:ext cx="1476684" cy="923330"/>
          </a:xfrm>
          <a:prstGeom prst="rect">
            <a:avLst/>
          </a:prstGeom>
        </p:spPr>
        <p:txBody>
          <a:bodyPr wrap="square">
            <a:spAutoFit/>
          </a:bodyPr>
          <a:lstStyle/>
          <a:p>
            <a:r>
              <a:rPr lang="fi-FI" sz="900" dirty="0" err="1"/>
              <a:t>Car</a:t>
            </a:r>
            <a:r>
              <a:rPr lang="fi-FI" sz="900" dirty="0"/>
              <a:t> </a:t>
            </a:r>
            <a:r>
              <a:rPr lang="fi-FI" sz="900" dirty="0" err="1"/>
              <a:t>speeds</a:t>
            </a:r>
            <a:r>
              <a:rPr lang="fi-FI" sz="900" dirty="0"/>
              <a:t>:</a:t>
            </a:r>
            <a:endParaRPr lang="en-GB" sz="900" dirty="0"/>
          </a:p>
          <a:p>
            <a:pPr lvl="1"/>
            <a:r>
              <a:rPr lang="fi-FI" sz="900" dirty="0"/>
              <a:t>0</a:t>
            </a:r>
          </a:p>
          <a:p>
            <a:pPr lvl="1"/>
            <a:r>
              <a:rPr lang="fi-FI" sz="900" dirty="0"/>
              <a:t>20 km/h</a:t>
            </a:r>
          </a:p>
          <a:p>
            <a:pPr lvl="1"/>
            <a:r>
              <a:rPr lang="fi-FI" sz="900" dirty="0"/>
              <a:t>40 km/h</a:t>
            </a:r>
          </a:p>
          <a:p>
            <a:pPr lvl="1"/>
            <a:r>
              <a:rPr lang="fi-FI" sz="900" dirty="0"/>
              <a:t>60 km/h</a:t>
            </a:r>
          </a:p>
          <a:p>
            <a:pPr lvl="1"/>
            <a:r>
              <a:rPr lang="fi-FI" sz="900" dirty="0"/>
              <a:t>80 km/h</a:t>
            </a:r>
          </a:p>
        </p:txBody>
      </p:sp>
      <p:sp>
        <p:nvSpPr>
          <p:cNvPr id="42" name="Suorakulmio 41">
            <a:extLst>
              <a:ext uri="{FF2B5EF4-FFF2-40B4-BE49-F238E27FC236}">
                <a16:creationId xmlns:a16="http://schemas.microsoft.com/office/drawing/2014/main" id="{AE01E859-0BB2-49C8-A88B-BF3EA805E1D8}"/>
              </a:ext>
            </a:extLst>
          </p:cNvPr>
          <p:cNvSpPr/>
          <p:nvPr/>
        </p:nvSpPr>
        <p:spPr>
          <a:xfrm>
            <a:off x="6576083" y="2504744"/>
            <a:ext cx="1476684" cy="1615827"/>
          </a:xfrm>
          <a:prstGeom prst="rect">
            <a:avLst/>
          </a:prstGeom>
        </p:spPr>
        <p:txBody>
          <a:bodyPr wrap="square">
            <a:spAutoFit/>
          </a:bodyPr>
          <a:lstStyle/>
          <a:p>
            <a:r>
              <a:rPr lang="fi-FI" sz="900" dirty="0" err="1"/>
              <a:t>Distances</a:t>
            </a:r>
            <a:r>
              <a:rPr lang="fi-FI" sz="900" dirty="0"/>
              <a:t>:</a:t>
            </a:r>
            <a:endParaRPr lang="en-GB" sz="900" dirty="0"/>
          </a:p>
          <a:p>
            <a:pPr lvl="1"/>
            <a:r>
              <a:rPr lang="fi-FI" sz="900" dirty="0"/>
              <a:t>10 m</a:t>
            </a:r>
          </a:p>
          <a:p>
            <a:pPr lvl="1"/>
            <a:r>
              <a:rPr lang="fi-FI" sz="900" dirty="0"/>
              <a:t>20 m</a:t>
            </a:r>
          </a:p>
          <a:p>
            <a:pPr lvl="1"/>
            <a:r>
              <a:rPr lang="fi-FI" sz="900" dirty="0"/>
              <a:t>30 m</a:t>
            </a:r>
          </a:p>
          <a:p>
            <a:pPr lvl="1"/>
            <a:r>
              <a:rPr lang="fi-FI" sz="900" dirty="0"/>
              <a:t>40 m</a:t>
            </a:r>
          </a:p>
          <a:p>
            <a:pPr lvl="1"/>
            <a:r>
              <a:rPr lang="fi-FI" sz="900" dirty="0"/>
              <a:t>50 m</a:t>
            </a:r>
          </a:p>
          <a:p>
            <a:pPr lvl="1"/>
            <a:r>
              <a:rPr lang="fi-FI" sz="900" dirty="0"/>
              <a:t>60 m</a:t>
            </a:r>
          </a:p>
          <a:p>
            <a:pPr lvl="1"/>
            <a:r>
              <a:rPr lang="fi-FI" sz="900" dirty="0"/>
              <a:t>70 m</a:t>
            </a:r>
          </a:p>
          <a:p>
            <a:pPr lvl="1"/>
            <a:r>
              <a:rPr lang="fi-FI" sz="900" dirty="0"/>
              <a:t>80 m</a:t>
            </a:r>
          </a:p>
          <a:p>
            <a:pPr lvl="1"/>
            <a:r>
              <a:rPr lang="fi-FI" sz="900" dirty="0"/>
              <a:t>90 m</a:t>
            </a:r>
          </a:p>
          <a:p>
            <a:pPr lvl="1"/>
            <a:r>
              <a:rPr lang="fi-FI" sz="900" dirty="0"/>
              <a:t>100 m</a:t>
            </a:r>
          </a:p>
        </p:txBody>
      </p:sp>
      <p:sp>
        <p:nvSpPr>
          <p:cNvPr id="39" name="Ellipsi 38">
            <a:extLst>
              <a:ext uri="{FF2B5EF4-FFF2-40B4-BE49-F238E27FC236}">
                <a16:creationId xmlns:a16="http://schemas.microsoft.com/office/drawing/2014/main" id="{A305EDE8-4F70-495E-B2AB-737DC388F2D9}"/>
              </a:ext>
            </a:extLst>
          </p:cNvPr>
          <p:cNvSpPr/>
          <p:nvPr/>
        </p:nvSpPr>
        <p:spPr>
          <a:xfrm>
            <a:off x="7079471" y="1160950"/>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Ellipsi 43">
            <a:extLst>
              <a:ext uri="{FF2B5EF4-FFF2-40B4-BE49-F238E27FC236}">
                <a16:creationId xmlns:a16="http://schemas.microsoft.com/office/drawing/2014/main" id="{797DD24F-CAB9-4179-87B3-9562165D7102}"/>
              </a:ext>
            </a:extLst>
          </p:cNvPr>
          <p:cNvSpPr/>
          <p:nvPr/>
        </p:nvSpPr>
        <p:spPr>
          <a:xfrm>
            <a:off x="7630546" y="2373461"/>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Ellipsi 44">
            <a:extLst>
              <a:ext uri="{FF2B5EF4-FFF2-40B4-BE49-F238E27FC236}">
                <a16:creationId xmlns:a16="http://schemas.microsoft.com/office/drawing/2014/main" id="{065E4C70-0CB6-4824-8694-CA3796785A67}"/>
              </a:ext>
            </a:extLst>
          </p:cNvPr>
          <p:cNvSpPr/>
          <p:nvPr/>
        </p:nvSpPr>
        <p:spPr>
          <a:xfrm>
            <a:off x="7958303" y="3200135"/>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Ellipsi 45">
            <a:extLst>
              <a:ext uri="{FF2B5EF4-FFF2-40B4-BE49-F238E27FC236}">
                <a16:creationId xmlns:a16="http://schemas.microsoft.com/office/drawing/2014/main" id="{7455F16A-C372-44DE-9D7C-A0C4D4495F1C}"/>
              </a:ext>
            </a:extLst>
          </p:cNvPr>
          <p:cNvSpPr/>
          <p:nvPr/>
        </p:nvSpPr>
        <p:spPr>
          <a:xfrm>
            <a:off x="8247591" y="3867538"/>
            <a:ext cx="132394" cy="14368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734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523433" y="3832523"/>
            <a:ext cx="6096000" cy="2511638"/>
          </a:xfrm>
          <a:prstGeom prst="rect">
            <a:avLst/>
          </a:prstGeom>
        </p:spPr>
      </p:pic>
      <p:cxnSp>
        <p:nvCxnSpPr>
          <p:cNvPr id="6" name="Suora nuoliyhdysviiva 5">
            <a:extLst>
              <a:ext uri="{FF2B5EF4-FFF2-40B4-BE49-F238E27FC236}">
                <a16:creationId xmlns:a16="http://schemas.microsoft.com/office/drawing/2014/main" id="{DC817CED-8FAC-4DD0-962C-BDE7D1ED8A68}"/>
              </a:ext>
            </a:extLst>
          </p:cNvPr>
          <p:cNvCxnSpPr/>
          <p:nvPr/>
        </p:nvCxnSpPr>
        <p:spPr>
          <a:xfrm flipH="1">
            <a:off x="7056582" y="3537527"/>
            <a:ext cx="1034473" cy="1163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kstiruutu 6">
            <a:extLst>
              <a:ext uri="{FF2B5EF4-FFF2-40B4-BE49-F238E27FC236}">
                <a16:creationId xmlns:a16="http://schemas.microsoft.com/office/drawing/2014/main" id="{49640E34-4D97-4595-BC24-7F6875E50AA3}"/>
              </a:ext>
            </a:extLst>
          </p:cNvPr>
          <p:cNvSpPr txBox="1"/>
          <p:nvPr/>
        </p:nvSpPr>
        <p:spPr>
          <a:xfrm>
            <a:off x="5392602" y="2881489"/>
            <a:ext cx="1406795" cy="369332"/>
          </a:xfrm>
          <a:prstGeom prst="rect">
            <a:avLst/>
          </a:prstGeom>
          <a:noFill/>
        </p:spPr>
        <p:txBody>
          <a:bodyPr wrap="none" rtlCol="0">
            <a:spAutoFit/>
          </a:bodyPr>
          <a:lstStyle/>
          <a:p>
            <a:r>
              <a:rPr lang="fi-FI" dirty="0" err="1"/>
              <a:t>Example</a:t>
            </a:r>
            <a:r>
              <a:rPr lang="fi-FI" dirty="0"/>
              <a:t>: </a:t>
            </a:r>
            <a:r>
              <a:rPr lang="fi-FI" dirty="0" err="1"/>
              <a:t>Car</a:t>
            </a:r>
            <a:endParaRPr lang="en-GB" dirty="0"/>
          </a:p>
        </p:txBody>
      </p:sp>
    </p:spTree>
    <p:extLst>
      <p:ext uri="{BB962C8B-B14F-4D97-AF65-F5344CB8AC3E}">
        <p14:creationId xmlns:p14="http://schemas.microsoft.com/office/powerpoint/2010/main" val="32988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7" name="Tekstiruutu 6">
            <a:extLst>
              <a:ext uri="{FF2B5EF4-FFF2-40B4-BE49-F238E27FC236}">
                <a16:creationId xmlns:a16="http://schemas.microsoft.com/office/drawing/2014/main" id="{49640E34-4D97-4595-BC24-7F6875E50AA3}"/>
              </a:ext>
            </a:extLst>
          </p:cNvPr>
          <p:cNvSpPr txBox="1"/>
          <p:nvPr/>
        </p:nvSpPr>
        <p:spPr>
          <a:xfrm>
            <a:off x="4996618" y="239889"/>
            <a:ext cx="3094437" cy="369332"/>
          </a:xfrm>
          <a:prstGeom prst="rect">
            <a:avLst/>
          </a:prstGeom>
          <a:noFill/>
        </p:spPr>
        <p:txBody>
          <a:bodyPr wrap="none" rtlCol="0">
            <a:spAutoFit/>
          </a:bodyPr>
          <a:lstStyle/>
          <a:p>
            <a:r>
              <a:rPr lang="fi-FI" dirty="0" err="1"/>
              <a:t>Example</a:t>
            </a:r>
            <a:r>
              <a:rPr lang="fi-FI" dirty="0"/>
              <a:t> 2: </a:t>
            </a:r>
            <a:r>
              <a:rPr lang="fi-FI" dirty="0" err="1"/>
              <a:t>Slow</a:t>
            </a:r>
            <a:r>
              <a:rPr lang="fi-FI" dirty="0"/>
              <a:t> </a:t>
            </a:r>
            <a:r>
              <a:rPr lang="fi-FI" dirty="0" err="1"/>
              <a:t>moving</a:t>
            </a:r>
            <a:r>
              <a:rPr lang="fi-FI" dirty="0"/>
              <a:t> </a:t>
            </a:r>
            <a:r>
              <a:rPr lang="fi-FI" dirty="0" err="1"/>
              <a:t>object</a:t>
            </a:r>
            <a:endParaRPr lang="en-GB" dirty="0"/>
          </a:p>
        </p:txBody>
      </p:sp>
      <p:pic>
        <p:nvPicPr>
          <p:cNvPr id="8" name="Kuva 7">
            <a:extLst>
              <a:ext uri="{FF2B5EF4-FFF2-40B4-BE49-F238E27FC236}">
                <a16:creationId xmlns:a16="http://schemas.microsoft.com/office/drawing/2014/main" id="{676CE566-6A23-4D44-84BD-B0FE3D574DC2}"/>
              </a:ext>
            </a:extLst>
          </p:cNvPr>
          <p:cNvPicPr>
            <a:picLocks noChangeAspect="1"/>
          </p:cNvPicPr>
          <p:nvPr/>
        </p:nvPicPr>
        <p:blipFill>
          <a:blip r:embed="rId2"/>
          <a:stretch>
            <a:fillRect/>
          </a:stretch>
        </p:blipFill>
        <p:spPr>
          <a:xfrm>
            <a:off x="5088981" y="979054"/>
            <a:ext cx="5578764" cy="2336107"/>
          </a:xfrm>
          <a:prstGeom prst="rect">
            <a:avLst/>
          </a:prstGeom>
        </p:spPr>
      </p:pic>
      <p:pic>
        <p:nvPicPr>
          <p:cNvPr id="9" name="Kuva 8">
            <a:extLst>
              <a:ext uri="{FF2B5EF4-FFF2-40B4-BE49-F238E27FC236}">
                <a16:creationId xmlns:a16="http://schemas.microsoft.com/office/drawing/2014/main" id="{4317A57A-18AB-4589-B65F-5D45D7C5DAE9}"/>
              </a:ext>
            </a:extLst>
          </p:cNvPr>
          <p:cNvPicPr>
            <a:picLocks noChangeAspect="1"/>
          </p:cNvPicPr>
          <p:nvPr/>
        </p:nvPicPr>
        <p:blipFill>
          <a:blip r:embed="rId3"/>
          <a:stretch>
            <a:fillRect/>
          </a:stretch>
        </p:blipFill>
        <p:spPr>
          <a:xfrm>
            <a:off x="5088981" y="3672149"/>
            <a:ext cx="3743236" cy="2779369"/>
          </a:xfrm>
          <a:prstGeom prst="rect">
            <a:avLst/>
          </a:prstGeom>
        </p:spPr>
      </p:pic>
    </p:spTree>
    <p:extLst>
      <p:ext uri="{BB962C8B-B14F-4D97-AF65-F5344CB8AC3E}">
        <p14:creationId xmlns:p14="http://schemas.microsoft.com/office/powerpoint/2010/main" val="7020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51E2EB1-8B6F-4C55-A3EA-325B62A6677B}"/>
              </a:ext>
            </a:extLst>
          </p:cNvPr>
          <p:cNvPicPr>
            <a:picLocks noChangeAspect="1"/>
          </p:cNvPicPr>
          <p:nvPr/>
        </p:nvPicPr>
        <p:blipFill>
          <a:blip r:embed="rId2"/>
          <a:stretch>
            <a:fillRect/>
          </a:stretch>
        </p:blipFill>
        <p:spPr>
          <a:xfrm>
            <a:off x="6096000" y="321177"/>
            <a:ext cx="4075289" cy="6002042"/>
          </a:xfrm>
          <a:prstGeom prst="rect">
            <a:avLst/>
          </a:prstGeom>
        </p:spPr>
      </p:pic>
      <p:cxnSp>
        <p:nvCxnSpPr>
          <p:cNvPr id="4" name="Suora nuoliyhdysviiva 3">
            <a:extLst>
              <a:ext uri="{FF2B5EF4-FFF2-40B4-BE49-F238E27FC236}">
                <a16:creationId xmlns:a16="http://schemas.microsoft.com/office/drawing/2014/main" id="{8A3DF51D-C920-48F2-BE92-16E9A5FE9397}"/>
              </a:ext>
            </a:extLst>
          </p:cNvPr>
          <p:cNvCxnSpPr/>
          <p:nvPr/>
        </p:nvCxnSpPr>
        <p:spPr>
          <a:xfrm flipH="1">
            <a:off x="7450667" y="3910267"/>
            <a:ext cx="3036711" cy="34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kstiruutu 5">
            <a:extLst>
              <a:ext uri="{FF2B5EF4-FFF2-40B4-BE49-F238E27FC236}">
                <a16:creationId xmlns:a16="http://schemas.microsoft.com/office/drawing/2014/main" id="{BA44512D-C40B-4F1C-A121-54328B2F5453}"/>
              </a:ext>
            </a:extLst>
          </p:cNvPr>
          <p:cNvSpPr txBox="1"/>
          <p:nvPr/>
        </p:nvSpPr>
        <p:spPr>
          <a:xfrm>
            <a:off x="10487378" y="4048162"/>
            <a:ext cx="1042273" cy="415498"/>
          </a:xfrm>
          <a:prstGeom prst="rect">
            <a:avLst/>
          </a:prstGeom>
          <a:noFill/>
        </p:spPr>
        <p:txBody>
          <a:bodyPr wrap="none" rtlCol="0">
            <a:spAutoFit/>
          </a:bodyPr>
          <a:lstStyle/>
          <a:p>
            <a:r>
              <a:rPr lang="fi-FI" sz="1050" dirty="0" err="1"/>
              <a:t>Takes</a:t>
            </a:r>
            <a:r>
              <a:rPr lang="fi-FI" sz="1050" dirty="0"/>
              <a:t> long </a:t>
            </a:r>
            <a:r>
              <a:rPr lang="fi-FI" sz="1050" dirty="0" err="1"/>
              <a:t>time</a:t>
            </a:r>
            <a:br>
              <a:rPr lang="fi-FI" sz="1050" dirty="0"/>
            </a:br>
            <a:r>
              <a:rPr lang="fi-FI" sz="1050" dirty="0"/>
              <a:t>to </a:t>
            </a:r>
            <a:r>
              <a:rPr lang="fi-FI" sz="1050" dirty="0" err="1"/>
              <a:t>settle</a:t>
            </a:r>
            <a:endParaRPr lang="en-GB" sz="1050" dirty="0"/>
          </a:p>
        </p:txBody>
      </p:sp>
    </p:spTree>
    <p:extLst>
      <p:ext uri="{BB962C8B-B14F-4D97-AF65-F5344CB8AC3E}">
        <p14:creationId xmlns:p14="http://schemas.microsoft.com/office/powerpoint/2010/main" val="3669950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34E95ED8-9FE5-4AAB-A481-970C53AA749E}"/>
              </a:ext>
            </a:extLst>
          </p:cNvPr>
          <p:cNvPicPr>
            <a:picLocks noChangeAspect="1"/>
          </p:cNvPicPr>
          <p:nvPr/>
        </p:nvPicPr>
        <p:blipFill>
          <a:blip r:embed="rId2"/>
          <a:stretch>
            <a:fillRect/>
          </a:stretch>
        </p:blipFill>
        <p:spPr>
          <a:xfrm>
            <a:off x="5751869" y="307614"/>
            <a:ext cx="4332307" cy="6193115"/>
          </a:xfrm>
          <a:prstGeom prst="rect">
            <a:avLst/>
          </a:prstGeom>
        </p:spPr>
      </p:pic>
    </p:spTree>
    <p:extLst>
      <p:ext uri="{BB962C8B-B14F-4D97-AF65-F5344CB8AC3E}">
        <p14:creationId xmlns:p14="http://schemas.microsoft.com/office/powerpoint/2010/main" val="2714333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EAB36C9-D057-4E65-9236-EDDCCABA177D}"/>
              </a:ext>
            </a:extLst>
          </p:cNvPr>
          <p:cNvPicPr>
            <a:picLocks noChangeAspect="1"/>
          </p:cNvPicPr>
          <p:nvPr/>
        </p:nvPicPr>
        <p:blipFill>
          <a:blip r:embed="rId2"/>
          <a:stretch>
            <a:fillRect/>
          </a:stretch>
        </p:blipFill>
        <p:spPr>
          <a:xfrm>
            <a:off x="6073422" y="186372"/>
            <a:ext cx="4314567" cy="6314357"/>
          </a:xfrm>
          <a:prstGeom prst="rect">
            <a:avLst/>
          </a:prstGeom>
        </p:spPr>
      </p:pic>
    </p:spTree>
    <p:extLst>
      <p:ext uri="{BB962C8B-B14F-4D97-AF65-F5344CB8AC3E}">
        <p14:creationId xmlns:p14="http://schemas.microsoft.com/office/powerpoint/2010/main" val="292282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3" name="Tekstiruutu 2">
            <a:extLst>
              <a:ext uri="{FF2B5EF4-FFF2-40B4-BE49-F238E27FC236}">
                <a16:creationId xmlns:a16="http://schemas.microsoft.com/office/drawing/2014/main" id="{AECDF277-66FE-477D-8972-194E761AF46F}"/>
              </a:ext>
            </a:extLst>
          </p:cNvPr>
          <p:cNvSpPr txBox="1"/>
          <p:nvPr/>
        </p:nvSpPr>
        <p:spPr>
          <a:xfrm>
            <a:off x="5172364" y="1631920"/>
            <a:ext cx="3334328" cy="4185761"/>
          </a:xfrm>
          <a:prstGeom prst="rect">
            <a:avLst/>
          </a:prstGeom>
          <a:noFill/>
        </p:spPr>
        <p:txBody>
          <a:bodyPr wrap="square" rtlCol="0">
            <a:spAutoFit/>
          </a:bodyPr>
          <a:lstStyle/>
          <a:p>
            <a:r>
              <a:rPr lang="fi-FI" sz="1400" dirty="0" err="1"/>
              <a:t>Contents</a:t>
            </a:r>
            <a:r>
              <a:rPr lang="fi-FI" sz="1400" dirty="0"/>
              <a:t>:</a:t>
            </a:r>
          </a:p>
          <a:p>
            <a:pPr marL="342900" indent="-342900">
              <a:buFont typeface="+mj-lt"/>
              <a:buAutoNum type="arabicPeriod"/>
            </a:pPr>
            <a:r>
              <a:rPr lang="fi-FI" sz="1400" dirty="0" err="1"/>
              <a:t>Abstract</a:t>
            </a:r>
            <a:endParaRPr lang="fi-FI" sz="1400" dirty="0"/>
          </a:p>
          <a:p>
            <a:pPr marL="342900" indent="-342900">
              <a:buFont typeface="+mj-lt"/>
              <a:buAutoNum type="arabicPeriod"/>
            </a:pPr>
            <a:r>
              <a:rPr lang="fi-FI" sz="1400" dirty="0" err="1"/>
              <a:t>Introduction</a:t>
            </a:r>
            <a:endParaRPr lang="fi-FI" sz="1400" dirty="0"/>
          </a:p>
          <a:p>
            <a:pPr marL="342900" indent="-342900">
              <a:buFont typeface="+mj-lt"/>
              <a:buAutoNum type="arabicPeriod"/>
            </a:pPr>
            <a:r>
              <a:rPr lang="fi-FI" sz="1400" dirty="0" err="1"/>
              <a:t>Related</a:t>
            </a:r>
            <a:r>
              <a:rPr lang="fi-FI" sz="1400" dirty="0"/>
              <a:t> </a:t>
            </a:r>
            <a:r>
              <a:rPr lang="fi-FI" sz="1400" dirty="0" err="1"/>
              <a:t>work</a:t>
            </a:r>
            <a:endParaRPr lang="fi-FI" sz="1400" dirty="0"/>
          </a:p>
          <a:p>
            <a:pPr marL="342900" indent="-342900">
              <a:buFont typeface="+mj-lt"/>
              <a:buAutoNum type="arabicPeriod"/>
            </a:pPr>
            <a:r>
              <a:rPr lang="fi-FI" sz="1400" dirty="0" err="1"/>
              <a:t>Our</a:t>
            </a:r>
            <a:r>
              <a:rPr lang="fi-FI" sz="1400" dirty="0"/>
              <a:t> </a:t>
            </a:r>
            <a:r>
              <a:rPr lang="fi-FI" sz="1400" dirty="0" err="1"/>
              <a:t>approach</a:t>
            </a:r>
            <a:endParaRPr lang="fi-FI" sz="1400" dirty="0"/>
          </a:p>
          <a:p>
            <a:pPr marL="800100" lvl="1" indent="-342900">
              <a:buFont typeface="+mj-lt"/>
              <a:buAutoNum type="arabicPeriod"/>
            </a:pPr>
            <a:r>
              <a:rPr lang="fi-FI" sz="1400" dirty="0" err="1"/>
              <a:t>Definitions</a:t>
            </a:r>
            <a:endParaRPr lang="fi-FI" sz="1400" dirty="0"/>
          </a:p>
          <a:p>
            <a:pPr marL="800100" lvl="1" indent="-342900">
              <a:buFont typeface="+mj-lt"/>
              <a:buAutoNum type="arabicPeriod"/>
            </a:pPr>
            <a:r>
              <a:rPr lang="fi-FI" sz="1400" dirty="0"/>
              <a:t>Object </a:t>
            </a:r>
            <a:r>
              <a:rPr lang="fi-FI" sz="1400" dirty="0" err="1"/>
              <a:t>identity</a:t>
            </a:r>
            <a:endParaRPr lang="fi-FI" sz="1400" dirty="0"/>
          </a:p>
          <a:p>
            <a:pPr marL="800100" lvl="1" indent="-342900">
              <a:buFont typeface="+mj-lt"/>
              <a:buAutoNum type="arabicPeriod"/>
            </a:pPr>
            <a:r>
              <a:rPr lang="fi-FI" sz="1400" dirty="0" err="1"/>
              <a:t>Distance</a:t>
            </a:r>
            <a:r>
              <a:rPr lang="fi-FI" sz="1400" dirty="0"/>
              <a:t> </a:t>
            </a:r>
            <a:r>
              <a:rPr lang="fi-FI" sz="1400" dirty="0" err="1"/>
              <a:t>estimation</a:t>
            </a:r>
            <a:endParaRPr lang="fi-FI" sz="1400" dirty="0"/>
          </a:p>
          <a:p>
            <a:pPr marL="800100" lvl="1" indent="-342900">
              <a:buFont typeface="+mj-lt"/>
              <a:buAutoNum type="arabicPeriod"/>
            </a:pPr>
            <a:r>
              <a:rPr lang="fi-FI" sz="1400" dirty="0" err="1"/>
              <a:t>Location</a:t>
            </a:r>
            <a:r>
              <a:rPr lang="fi-FI" sz="1400" dirty="0"/>
              <a:t> and </a:t>
            </a:r>
            <a:r>
              <a:rPr lang="fi-FI" sz="1400" dirty="0" err="1"/>
              <a:t>velocity</a:t>
            </a:r>
            <a:r>
              <a:rPr lang="fi-FI" sz="1400" dirty="0"/>
              <a:t> </a:t>
            </a:r>
            <a:r>
              <a:rPr lang="fi-FI" sz="1400" dirty="0" err="1"/>
              <a:t>estimation</a:t>
            </a:r>
            <a:endParaRPr lang="fi-FI" sz="1400" dirty="0"/>
          </a:p>
          <a:p>
            <a:pPr marL="800100" lvl="1" indent="-342900">
              <a:buFont typeface="+mj-lt"/>
              <a:buAutoNum type="arabicPeriod"/>
            </a:pPr>
            <a:r>
              <a:rPr lang="fi-FI" sz="1400" dirty="0" err="1"/>
              <a:t>Movement</a:t>
            </a:r>
            <a:r>
              <a:rPr lang="fi-FI" sz="1400" dirty="0"/>
              <a:t> </a:t>
            </a:r>
            <a:r>
              <a:rPr lang="fi-FI" sz="1400" dirty="0" err="1"/>
              <a:t>prediction</a:t>
            </a:r>
            <a:endParaRPr lang="fi-FI" sz="1400" dirty="0"/>
          </a:p>
          <a:p>
            <a:pPr marL="342900" indent="-342900">
              <a:buFont typeface="+mj-lt"/>
              <a:buAutoNum type="arabicPeriod"/>
            </a:pPr>
            <a:r>
              <a:rPr lang="fi-FI" sz="1400" dirty="0" err="1"/>
              <a:t>Experiments</a:t>
            </a:r>
            <a:endParaRPr lang="fi-FI" sz="1400" dirty="0"/>
          </a:p>
          <a:p>
            <a:pPr marL="800100" lvl="1" indent="-342900">
              <a:buFont typeface="+mj-lt"/>
              <a:buAutoNum type="arabicPeriod"/>
            </a:pPr>
            <a:r>
              <a:rPr lang="fi-FI" sz="1400" dirty="0" err="1"/>
              <a:t>Test</a:t>
            </a:r>
            <a:r>
              <a:rPr lang="fi-FI" sz="1400" dirty="0"/>
              <a:t> </a:t>
            </a:r>
            <a:r>
              <a:rPr lang="fi-FI" sz="1400" dirty="0" err="1"/>
              <a:t>setup</a:t>
            </a:r>
            <a:endParaRPr lang="fi-FI" sz="1400" dirty="0"/>
          </a:p>
          <a:p>
            <a:pPr marL="800100" lvl="1" indent="-342900">
              <a:buFont typeface="+mj-lt"/>
              <a:buAutoNum type="arabicPeriod"/>
            </a:pPr>
            <a:r>
              <a:rPr lang="fi-FI" sz="1400" dirty="0"/>
              <a:t>Evaluation </a:t>
            </a:r>
            <a:r>
              <a:rPr lang="fi-FI" sz="1400" dirty="0" err="1"/>
              <a:t>metric</a:t>
            </a:r>
            <a:endParaRPr lang="fi-FI" sz="1400" dirty="0"/>
          </a:p>
          <a:p>
            <a:pPr marL="800100" lvl="1" indent="-342900">
              <a:buFont typeface="+mj-lt"/>
              <a:buAutoNum type="arabicPeriod"/>
            </a:pPr>
            <a:r>
              <a:rPr lang="fi-FI" sz="1400" dirty="0" err="1"/>
              <a:t>Results</a:t>
            </a:r>
            <a:endParaRPr lang="fi-FI" sz="1400" dirty="0"/>
          </a:p>
          <a:p>
            <a:pPr marL="800100" lvl="1" indent="-342900">
              <a:buFont typeface="+mj-lt"/>
              <a:buAutoNum type="arabicPeriod"/>
            </a:pPr>
            <a:r>
              <a:rPr lang="fi-FI" sz="1400" dirty="0" err="1"/>
              <a:t>Other</a:t>
            </a:r>
            <a:r>
              <a:rPr lang="fi-FI" sz="1400" dirty="0"/>
              <a:t> </a:t>
            </a:r>
            <a:r>
              <a:rPr lang="fi-FI" sz="1400" dirty="0" err="1"/>
              <a:t>experiments</a:t>
            </a:r>
            <a:endParaRPr lang="fi-FI" sz="1400" dirty="0"/>
          </a:p>
          <a:p>
            <a:pPr marL="342900" indent="-342900">
              <a:buFont typeface="+mj-lt"/>
              <a:buAutoNum type="arabicPeriod"/>
            </a:pPr>
            <a:r>
              <a:rPr lang="fi-FI" sz="1400" dirty="0" err="1"/>
              <a:t>Conclusion</a:t>
            </a:r>
            <a:endParaRPr lang="fi-FI" sz="1400" dirty="0"/>
          </a:p>
          <a:p>
            <a:pPr marL="342900" indent="-342900">
              <a:buFont typeface="+mj-lt"/>
              <a:buAutoNum type="arabicPeriod"/>
            </a:pPr>
            <a:endParaRPr lang="fi-FI" sz="1400" dirty="0"/>
          </a:p>
          <a:p>
            <a:pPr marL="800100" lvl="1" indent="-342900">
              <a:buFont typeface="+mj-lt"/>
              <a:buAutoNum type="arabicPeriod"/>
            </a:pPr>
            <a:endParaRPr lang="fi-FI" sz="1400" dirty="0"/>
          </a:p>
          <a:p>
            <a:pPr marL="342900" indent="-342900">
              <a:buFont typeface="+mj-lt"/>
              <a:buAutoNum type="arabicPeriod"/>
            </a:pPr>
            <a:endParaRPr lang="en-GB" sz="1400" dirty="0"/>
          </a:p>
        </p:txBody>
      </p:sp>
      <p:sp>
        <p:nvSpPr>
          <p:cNvPr id="4" name="Tekstiruutu 3">
            <a:extLst>
              <a:ext uri="{FF2B5EF4-FFF2-40B4-BE49-F238E27FC236}">
                <a16:creationId xmlns:a16="http://schemas.microsoft.com/office/drawing/2014/main" id="{532A3C98-2313-4A3C-90C0-5C6818F73F01}"/>
              </a:ext>
            </a:extLst>
          </p:cNvPr>
          <p:cNvSpPr txBox="1"/>
          <p:nvPr/>
        </p:nvSpPr>
        <p:spPr>
          <a:xfrm>
            <a:off x="5172364" y="424872"/>
            <a:ext cx="5621347" cy="646331"/>
          </a:xfrm>
          <a:prstGeom prst="rect">
            <a:avLst/>
          </a:prstGeom>
          <a:noFill/>
        </p:spPr>
        <p:txBody>
          <a:bodyPr wrap="none" rtlCol="0">
            <a:spAutoFit/>
          </a:bodyPr>
          <a:lstStyle/>
          <a:p>
            <a:r>
              <a:rPr lang="fi-FI" dirty="0"/>
              <a:t>Image-</a:t>
            </a:r>
            <a:r>
              <a:rPr lang="fi-FI" dirty="0" err="1"/>
              <a:t>based</a:t>
            </a:r>
            <a:r>
              <a:rPr lang="fi-FI" dirty="0"/>
              <a:t> </a:t>
            </a:r>
            <a:r>
              <a:rPr lang="fi-FI" dirty="0" err="1"/>
              <a:t>situation</a:t>
            </a:r>
            <a:r>
              <a:rPr lang="fi-FI" dirty="0"/>
              <a:t> </a:t>
            </a:r>
            <a:r>
              <a:rPr lang="fi-FI" dirty="0" err="1"/>
              <a:t>awareness</a:t>
            </a:r>
            <a:r>
              <a:rPr lang="fi-FI" dirty="0"/>
              <a:t>: </a:t>
            </a:r>
            <a:r>
              <a:rPr lang="fi-FI" dirty="0" err="1"/>
              <a:t>Estimating</a:t>
            </a:r>
            <a:r>
              <a:rPr lang="fi-FI" dirty="0"/>
              <a:t> </a:t>
            </a:r>
            <a:r>
              <a:rPr lang="fi-FI" dirty="0" err="1"/>
              <a:t>location</a:t>
            </a:r>
            <a:r>
              <a:rPr lang="fi-FI" dirty="0"/>
              <a:t> and</a:t>
            </a:r>
            <a:br>
              <a:rPr lang="fi-FI" dirty="0"/>
            </a:br>
            <a:r>
              <a:rPr lang="fi-FI" dirty="0" err="1"/>
              <a:t>velocity</a:t>
            </a:r>
            <a:r>
              <a:rPr lang="fi-FI" dirty="0"/>
              <a:t> </a:t>
            </a:r>
            <a:r>
              <a:rPr lang="fi-FI" dirty="0" err="1"/>
              <a:t>using</a:t>
            </a:r>
            <a:r>
              <a:rPr lang="fi-FI" dirty="0"/>
              <a:t> single </a:t>
            </a:r>
            <a:r>
              <a:rPr lang="fi-FI" dirty="0" err="1"/>
              <a:t>camera</a:t>
            </a:r>
            <a:r>
              <a:rPr lang="fi-FI" dirty="0"/>
              <a:t> </a:t>
            </a:r>
            <a:r>
              <a:rPr lang="fi-FI" dirty="0" err="1"/>
              <a:t>object</a:t>
            </a:r>
            <a:r>
              <a:rPr lang="fi-FI" dirty="0"/>
              <a:t> </a:t>
            </a:r>
            <a:r>
              <a:rPr lang="fi-FI" dirty="0" err="1"/>
              <a:t>detection</a:t>
            </a:r>
            <a:endParaRPr lang="en-GB" dirty="0"/>
          </a:p>
        </p:txBody>
      </p:sp>
      <p:cxnSp>
        <p:nvCxnSpPr>
          <p:cNvPr id="7" name="Suora nuoliyhdysviiva 6">
            <a:extLst>
              <a:ext uri="{FF2B5EF4-FFF2-40B4-BE49-F238E27FC236}">
                <a16:creationId xmlns:a16="http://schemas.microsoft.com/office/drawing/2014/main" id="{C5AFF77C-1257-4F6D-9DD2-B771E9DEEA45}"/>
              </a:ext>
            </a:extLst>
          </p:cNvPr>
          <p:cNvCxnSpPr>
            <a:cxnSpLocks/>
          </p:cNvCxnSpPr>
          <p:nvPr/>
        </p:nvCxnSpPr>
        <p:spPr>
          <a:xfrm flipH="1">
            <a:off x="6631709" y="1631920"/>
            <a:ext cx="2068946" cy="824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iruutu 7">
            <a:extLst>
              <a:ext uri="{FF2B5EF4-FFF2-40B4-BE49-F238E27FC236}">
                <a16:creationId xmlns:a16="http://schemas.microsoft.com/office/drawing/2014/main" id="{32E4866A-6C13-45F8-AC4F-A82B428F6BB6}"/>
              </a:ext>
            </a:extLst>
          </p:cNvPr>
          <p:cNvSpPr txBox="1"/>
          <p:nvPr/>
        </p:nvSpPr>
        <p:spPr>
          <a:xfrm>
            <a:off x="8649029" y="1447254"/>
            <a:ext cx="537327" cy="276999"/>
          </a:xfrm>
          <a:prstGeom prst="rect">
            <a:avLst/>
          </a:prstGeom>
          <a:noFill/>
        </p:spPr>
        <p:txBody>
          <a:bodyPr wrap="none" rtlCol="0">
            <a:spAutoFit/>
          </a:bodyPr>
          <a:lstStyle/>
          <a:p>
            <a:r>
              <a:rPr lang="fi-FI" sz="1200" dirty="0">
                <a:solidFill>
                  <a:srgbClr val="FF0000"/>
                </a:solidFill>
              </a:rPr>
              <a:t>?????</a:t>
            </a:r>
            <a:endParaRPr lang="en-GB" sz="1200" dirty="0">
              <a:solidFill>
                <a:srgbClr val="FF0000"/>
              </a:solidFill>
            </a:endParaRPr>
          </a:p>
        </p:txBody>
      </p:sp>
      <p:cxnSp>
        <p:nvCxnSpPr>
          <p:cNvPr id="12" name="Suora nuoliyhdysviiva 11">
            <a:extLst>
              <a:ext uri="{FF2B5EF4-FFF2-40B4-BE49-F238E27FC236}">
                <a16:creationId xmlns:a16="http://schemas.microsoft.com/office/drawing/2014/main" id="{79609240-9C9D-4BA0-99AD-F5C0FA6397A1}"/>
              </a:ext>
            </a:extLst>
          </p:cNvPr>
          <p:cNvCxnSpPr>
            <a:cxnSpLocks/>
          </p:cNvCxnSpPr>
          <p:nvPr/>
        </p:nvCxnSpPr>
        <p:spPr>
          <a:xfrm flipH="1">
            <a:off x="6940919" y="2192637"/>
            <a:ext cx="2068946" cy="63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kstiruutu 10">
            <a:extLst>
              <a:ext uri="{FF2B5EF4-FFF2-40B4-BE49-F238E27FC236}">
                <a16:creationId xmlns:a16="http://schemas.microsoft.com/office/drawing/2014/main" id="{8FBE22C9-7A1B-4818-9AB4-328DF7CEBC6F}"/>
              </a:ext>
            </a:extLst>
          </p:cNvPr>
          <p:cNvSpPr txBox="1"/>
          <p:nvPr/>
        </p:nvSpPr>
        <p:spPr>
          <a:xfrm>
            <a:off x="9186356" y="1998511"/>
            <a:ext cx="1422441" cy="276999"/>
          </a:xfrm>
          <a:prstGeom prst="rect">
            <a:avLst/>
          </a:prstGeom>
          <a:noFill/>
        </p:spPr>
        <p:txBody>
          <a:bodyPr wrap="none" rtlCol="0">
            <a:spAutoFit/>
          </a:bodyPr>
          <a:lstStyle/>
          <a:p>
            <a:r>
              <a:rPr lang="fi-FI" sz="1200" dirty="0" err="1"/>
              <a:t>detection</a:t>
            </a:r>
            <a:r>
              <a:rPr lang="fi-FI" sz="1200" dirty="0"/>
              <a:t>, </a:t>
            </a:r>
            <a:r>
              <a:rPr lang="fi-FI" sz="1200" dirty="0" err="1"/>
              <a:t>pattern</a:t>
            </a:r>
            <a:r>
              <a:rPr lang="fi-FI" sz="1200" dirty="0"/>
              <a:t>…</a:t>
            </a:r>
            <a:endParaRPr lang="en-GB" sz="1200" dirty="0"/>
          </a:p>
        </p:txBody>
      </p:sp>
      <p:cxnSp>
        <p:nvCxnSpPr>
          <p:cNvPr id="15" name="Suora nuoliyhdysviiva 14">
            <a:extLst>
              <a:ext uri="{FF2B5EF4-FFF2-40B4-BE49-F238E27FC236}">
                <a16:creationId xmlns:a16="http://schemas.microsoft.com/office/drawing/2014/main" id="{E73550F1-40E8-4281-9C87-72B42C5000EB}"/>
              </a:ext>
            </a:extLst>
          </p:cNvPr>
          <p:cNvCxnSpPr>
            <a:cxnSpLocks/>
          </p:cNvCxnSpPr>
          <p:nvPr/>
        </p:nvCxnSpPr>
        <p:spPr>
          <a:xfrm flipH="1">
            <a:off x="7250129" y="2549768"/>
            <a:ext cx="1886385" cy="4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kstiruutu 17">
            <a:extLst>
              <a:ext uri="{FF2B5EF4-FFF2-40B4-BE49-F238E27FC236}">
                <a16:creationId xmlns:a16="http://schemas.microsoft.com/office/drawing/2014/main" id="{AC779CA8-7107-41F5-854D-68BE1849EDA3}"/>
              </a:ext>
            </a:extLst>
          </p:cNvPr>
          <p:cNvSpPr txBox="1"/>
          <p:nvPr/>
        </p:nvSpPr>
        <p:spPr>
          <a:xfrm>
            <a:off x="9169174" y="2337176"/>
            <a:ext cx="2600071" cy="461665"/>
          </a:xfrm>
          <a:prstGeom prst="rect">
            <a:avLst/>
          </a:prstGeom>
          <a:noFill/>
        </p:spPr>
        <p:txBody>
          <a:bodyPr wrap="none" rtlCol="0">
            <a:spAutoFit/>
          </a:bodyPr>
          <a:lstStyle/>
          <a:p>
            <a:r>
              <a:rPr lang="fi-FI" sz="1200" dirty="0" err="1"/>
              <a:t>Hungarian</a:t>
            </a:r>
            <a:r>
              <a:rPr lang="fi-FI" sz="1200" dirty="0"/>
              <a:t> </a:t>
            </a:r>
            <a:r>
              <a:rPr lang="fi-FI" sz="1200" dirty="0" err="1"/>
              <a:t>algorithm</a:t>
            </a:r>
            <a:r>
              <a:rPr lang="fi-FI" sz="1200" dirty="0"/>
              <a:t>, </a:t>
            </a:r>
            <a:r>
              <a:rPr lang="fi-FI" sz="1200" dirty="0" err="1"/>
              <a:t>distance</a:t>
            </a:r>
            <a:r>
              <a:rPr lang="fi-FI" sz="1200" dirty="0"/>
              <a:t> </a:t>
            </a:r>
            <a:r>
              <a:rPr lang="fi-FI" sz="1200" dirty="0" err="1"/>
              <a:t>metrics</a:t>
            </a:r>
            <a:r>
              <a:rPr lang="fi-FI" sz="1200" dirty="0"/>
              <a:t>,</a:t>
            </a:r>
          </a:p>
          <a:p>
            <a:r>
              <a:rPr lang="fi-FI" sz="1200" dirty="0" err="1"/>
              <a:t>movement</a:t>
            </a:r>
            <a:r>
              <a:rPr lang="fi-FI" sz="1200" dirty="0"/>
              <a:t> </a:t>
            </a:r>
            <a:r>
              <a:rPr lang="fi-FI" sz="1200" dirty="0" err="1"/>
              <a:t>prediction</a:t>
            </a:r>
            <a:endParaRPr lang="en-GB" sz="1200" dirty="0"/>
          </a:p>
        </p:txBody>
      </p:sp>
      <p:sp>
        <p:nvSpPr>
          <p:cNvPr id="19" name="Tekstiruutu 18">
            <a:extLst>
              <a:ext uri="{FF2B5EF4-FFF2-40B4-BE49-F238E27FC236}">
                <a16:creationId xmlns:a16="http://schemas.microsoft.com/office/drawing/2014/main" id="{82C337C8-1164-4BBE-8CFC-F2A5AB891DFC}"/>
              </a:ext>
            </a:extLst>
          </p:cNvPr>
          <p:cNvSpPr txBox="1"/>
          <p:nvPr/>
        </p:nvSpPr>
        <p:spPr>
          <a:xfrm>
            <a:off x="8950853" y="3109923"/>
            <a:ext cx="787652" cy="276999"/>
          </a:xfrm>
          <a:prstGeom prst="rect">
            <a:avLst/>
          </a:prstGeom>
          <a:noFill/>
        </p:spPr>
        <p:txBody>
          <a:bodyPr wrap="none" rtlCol="0">
            <a:spAutoFit/>
          </a:bodyPr>
          <a:lstStyle/>
          <a:p>
            <a:r>
              <a:rPr lang="fi-FI" sz="1200" dirty="0" err="1"/>
              <a:t>geometry</a:t>
            </a:r>
            <a:endParaRPr lang="en-GB" sz="1200" dirty="0"/>
          </a:p>
        </p:txBody>
      </p:sp>
      <p:cxnSp>
        <p:nvCxnSpPr>
          <p:cNvPr id="20" name="Suora nuoliyhdysviiva 19">
            <a:extLst>
              <a:ext uri="{FF2B5EF4-FFF2-40B4-BE49-F238E27FC236}">
                <a16:creationId xmlns:a16="http://schemas.microsoft.com/office/drawing/2014/main" id="{4B60DD79-06BB-458F-A3A8-2A17469E05F8}"/>
              </a:ext>
            </a:extLst>
          </p:cNvPr>
          <p:cNvCxnSpPr>
            <a:cxnSpLocks/>
          </p:cNvCxnSpPr>
          <p:nvPr/>
        </p:nvCxnSpPr>
        <p:spPr>
          <a:xfrm flipH="1">
            <a:off x="7559340" y="3248422"/>
            <a:ext cx="1358352" cy="48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9152BFC0-E3CB-4D12-8924-8C3F25062D8B}"/>
              </a:ext>
            </a:extLst>
          </p:cNvPr>
          <p:cNvCxnSpPr>
            <a:cxnSpLocks/>
          </p:cNvCxnSpPr>
          <p:nvPr/>
        </p:nvCxnSpPr>
        <p:spPr>
          <a:xfrm flipH="1" flipV="1">
            <a:off x="8603673" y="3530418"/>
            <a:ext cx="532842" cy="59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iruutu 23">
            <a:extLst>
              <a:ext uri="{FF2B5EF4-FFF2-40B4-BE49-F238E27FC236}">
                <a16:creationId xmlns:a16="http://schemas.microsoft.com/office/drawing/2014/main" id="{7F09CC91-39F8-4CE1-A6A0-8E64B515E040}"/>
              </a:ext>
            </a:extLst>
          </p:cNvPr>
          <p:cNvSpPr txBox="1"/>
          <p:nvPr/>
        </p:nvSpPr>
        <p:spPr>
          <a:xfrm>
            <a:off x="9178004" y="3451962"/>
            <a:ext cx="1167884" cy="276999"/>
          </a:xfrm>
          <a:prstGeom prst="rect">
            <a:avLst/>
          </a:prstGeom>
          <a:noFill/>
        </p:spPr>
        <p:txBody>
          <a:bodyPr wrap="none" rtlCol="0">
            <a:spAutoFit/>
          </a:bodyPr>
          <a:lstStyle/>
          <a:p>
            <a:r>
              <a:rPr lang="fi-FI" sz="1200" dirty="0"/>
              <a:t>Kalman </a:t>
            </a:r>
            <a:r>
              <a:rPr lang="fi-FI" sz="1200" dirty="0" err="1"/>
              <a:t>filtering</a:t>
            </a:r>
            <a:endParaRPr lang="en-GB" sz="1200" dirty="0"/>
          </a:p>
        </p:txBody>
      </p:sp>
      <p:cxnSp>
        <p:nvCxnSpPr>
          <p:cNvPr id="25" name="Suora nuoliyhdysviiva 24">
            <a:extLst>
              <a:ext uri="{FF2B5EF4-FFF2-40B4-BE49-F238E27FC236}">
                <a16:creationId xmlns:a16="http://schemas.microsoft.com/office/drawing/2014/main" id="{DE0BD58D-DD02-4D2A-BBC9-28889F924CE3}"/>
              </a:ext>
            </a:extLst>
          </p:cNvPr>
          <p:cNvCxnSpPr>
            <a:cxnSpLocks/>
          </p:cNvCxnSpPr>
          <p:nvPr/>
        </p:nvCxnSpPr>
        <p:spPr>
          <a:xfrm flipH="1" flipV="1">
            <a:off x="7666182" y="3752632"/>
            <a:ext cx="1622369" cy="5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E3C5DAC9-DAC8-41CE-9F21-210D27119574}"/>
              </a:ext>
            </a:extLst>
          </p:cNvPr>
          <p:cNvSpPr txBox="1"/>
          <p:nvPr/>
        </p:nvSpPr>
        <p:spPr>
          <a:xfrm>
            <a:off x="9330041" y="3724800"/>
            <a:ext cx="2278957" cy="276999"/>
          </a:xfrm>
          <a:prstGeom prst="rect">
            <a:avLst/>
          </a:prstGeom>
          <a:noFill/>
        </p:spPr>
        <p:txBody>
          <a:bodyPr wrap="none" rtlCol="0">
            <a:spAutoFit/>
          </a:bodyPr>
          <a:lstStyle/>
          <a:p>
            <a:r>
              <a:rPr lang="fi-FI" sz="1200" dirty="0" err="1"/>
              <a:t>Difference</a:t>
            </a:r>
            <a:r>
              <a:rPr lang="fi-FI" sz="1200" dirty="0"/>
              <a:t> </a:t>
            </a:r>
            <a:r>
              <a:rPr lang="fi-FI" sz="1200" dirty="0" err="1"/>
              <a:t>equation</a:t>
            </a:r>
            <a:r>
              <a:rPr lang="fi-FI" sz="1200" dirty="0"/>
              <a:t>, </a:t>
            </a:r>
            <a:r>
              <a:rPr lang="fi-FI" sz="1200" dirty="0" err="1"/>
              <a:t>uncertanties</a:t>
            </a:r>
            <a:endParaRPr lang="en-GB" sz="1200" dirty="0"/>
          </a:p>
        </p:txBody>
      </p:sp>
      <p:cxnSp>
        <p:nvCxnSpPr>
          <p:cNvPr id="27" name="Suora nuoliyhdysviiva 26">
            <a:extLst>
              <a:ext uri="{FF2B5EF4-FFF2-40B4-BE49-F238E27FC236}">
                <a16:creationId xmlns:a16="http://schemas.microsoft.com/office/drawing/2014/main" id="{71FA07D8-6EE5-401F-9093-CCEB0ED51A2B}"/>
              </a:ext>
            </a:extLst>
          </p:cNvPr>
          <p:cNvCxnSpPr>
            <a:cxnSpLocks/>
          </p:cNvCxnSpPr>
          <p:nvPr/>
        </p:nvCxnSpPr>
        <p:spPr>
          <a:xfrm flipH="1" flipV="1">
            <a:off x="7295998" y="4153634"/>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2982201A-E046-4D69-899E-06684D129080}"/>
              </a:ext>
            </a:extLst>
          </p:cNvPr>
          <p:cNvSpPr txBox="1"/>
          <p:nvPr/>
        </p:nvSpPr>
        <p:spPr>
          <a:xfrm>
            <a:off x="9344679" y="4232303"/>
            <a:ext cx="2581091" cy="276999"/>
          </a:xfrm>
          <a:prstGeom prst="rect">
            <a:avLst/>
          </a:prstGeom>
          <a:noFill/>
        </p:spPr>
        <p:txBody>
          <a:bodyPr wrap="none" rtlCol="0">
            <a:spAutoFit/>
          </a:bodyPr>
          <a:lstStyle/>
          <a:p>
            <a:r>
              <a:rPr lang="fi-FI" sz="1200" dirty="0"/>
              <a:t>In </a:t>
            </a:r>
            <a:r>
              <a:rPr lang="fi-FI" sz="1200" dirty="0" err="1"/>
              <a:t>the</a:t>
            </a:r>
            <a:r>
              <a:rPr lang="fi-FI" sz="1200" dirty="0"/>
              <a:t> </a:t>
            </a:r>
            <a:r>
              <a:rPr lang="fi-FI" sz="1200" dirty="0" err="1"/>
              <a:t>wild</a:t>
            </a:r>
            <a:r>
              <a:rPr lang="fi-FI" sz="1200" dirty="0"/>
              <a:t>. </a:t>
            </a:r>
            <a:r>
              <a:rPr lang="fi-FI" sz="1200" dirty="0" err="1"/>
              <a:t>See</a:t>
            </a:r>
            <a:r>
              <a:rPr lang="fi-FI" sz="1200" dirty="0"/>
              <a:t> </a:t>
            </a:r>
            <a:r>
              <a:rPr lang="fi-FI" sz="1200" dirty="0" err="1"/>
              <a:t>previous</a:t>
            </a:r>
            <a:r>
              <a:rPr lang="fi-FI" sz="1200" dirty="0"/>
              <a:t> </a:t>
            </a:r>
            <a:r>
              <a:rPr lang="fi-FI" sz="1200" dirty="0" err="1"/>
              <a:t>slides</a:t>
            </a:r>
            <a:r>
              <a:rPr lang="fi-FI" sz="1200" dirty="0"/>
              <a:t>. </a:t>
            </a:r>
            <a:r>
              <a:rPr lang="fi-FI" sz="1200" dirty="0">
                <a:solidFill>
                  <a:srgbClr val="FF0000"/>
                </a:solidFill>
              </a:rPr>
              <a:t>More?</a:t>
            </a:r>
            <a:endParaRPr lang="en-GB" sz="1200" dirty="0">
              <a:solidFill>
                <a:srgbClr val="FF0000"/>
              </a:solidFill>
            </a:endParaRPr>
          </a:p>
        </p:txBody>
      </p:sp>
      <p:sp>
        <p:nvSpPr>
          <p:cNvPr id="31" name="Tekstiruutu 30">
            <a:extLst>
              <a:ext uri="{FF2B5EF4-FFF2-40B4-BE49-F238E27FC236}">
                <a16:creationId xmlns:a16="http://schemas.microsoft.com/office/drawing/2014/main" id="{6FB727CE-AC93-4EE8-AC5F-C97DE086F093}"/>
              </a:ext>
            </a:extLst>
          </p:cNvPr>
          <p:cNvSpPr txBox="1"/>
          <p:nvPr/>
        </p:nvSpPr>
        <p:spPr>
          <a:xfrm>
            <a:off x="9430925" y="4855719"/>
            <a:ext cx="1829925" cy="276999"/>
          </a:xfrm>
          <a:prstGeom prst="rect">
            <a:avLst/>
          </a:prstGeom>
          <a:noFill/>
        </p:spPr>
        <p:txBody>
          <a:bodyPr wrap="none" rtlCol="0">
            <a:spAutoFit/>
          </a:bodyPr>
          <a:lstStyle/>
          <a:p>
            <a:r>
              <a:rPr lang="fi-FI" sz="1200" dirty="0" err="1">
                <a:solidFill>
                  <a:srgbClr val="FF0000"/>
                </a:solidFill>
              </a:rPr>
              <a:t>Existing</a:t>
            </a:r>
            <a:r>
              <a:rPr lang="fi-FI" sz="1200" dirty="0">
                <a:solidFill>
                  <a:srgbClr val="FF0000"/>
                </a:solidFill>
              </a:rPr>
              <a:t> </a:t>
            </a:r>
            <a:r>
              <a:rPr lang="fi-FI" sz="1200" dirty="0" err="1">
                <a:solidFill>
                  <a:srgbClr val="FF0000"/>
                </a:solidFill>
              </a:rPr>
              <a:t>datasets</a:t>
            </a:r>
            <a:r>
              <a:rPr lang="fi-FI" sz="1200" dirty="0">
                <a:solidFill>
                  <a:srgbClr val="FF0000"/>
                </a:solidFill>
              </a:rPr>
              <a:t>? </a:t>
            </a:r>
            <a:r>
              <a:rPr lang="fi-FI" sz="1200" dirty="0" err="1">
                <a:solidFill>
                  <a:srgbClr val="FF0000"/>
                </a:solidFill>
              </a:rPr>
              <a:t>Which</a:t>
            </a:r>
            <a:r>
              <a:rPr lang="fi-FI" sz="1200" dirty="0">
                <a:solidFill>
                  <a:srgbClr val="FF0000"/>
                </a:solidFill>
              </a:rPr>
              <a:t>?</a:t>
            </a:r>
            <a:endParaRPr lang="en-GB" sz="1200" dirty="0">
              <a:solidFill>
                <a:srgbClr val="FF0000"/>
              </a:solidFill>
            </a:endParaRPr>
          </a:p>
        </p:txBody>
      </p:sp>
      <p:cxnSp>
        <p:nvCxnSpPr>
          <p:cNvPr id="32" name="Suora nuoliyhdysviiva 31">
            <a:extLst>
              <a:ext uri="{FF2B5EF4-FFF2-40B4-BE49-F238E27FC236}">
                <a16:creationId xmlns:a16="http://schemas.microsoft.com/office/drawing/2014/main" id="{54304DA6-1710-4564-A7FC-166FB0A5422C}"/>
              </a:ext>
            </a:extLst>
          </p:cNvPr>
          <p:cNvCxnSpPr>
            <a:cxnSpLocks/>
          </p:cNvCxnSpPr>
          <p:nvPr/>
        </p:nvCxnSpPr>
        <p:spPr>
          <a:xfrm flipH="1" flipV="1">
            <a:off x="7481089" y="4802506"/>
            <a:ext cx="1992553" cy="2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81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Paper</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37B175C-FD88-485F-8283-5D380BAEC9E1}"/>
              </a:ext>
            </a:extLst>
          </p:cNvPr>
          <p:cNvSpPr txBox="1"/>
          <p:nvPr/>
        </p:nvSpPr>
        <p:spPr>
          <a:xfrm>
            <a:off x="5062302" y="702025"/>
            <a:ext cx="6405793" cy="3693319"/>
          </a:xfrm>
          <a:prstGeom prst="rect">
            <a:avLst/>
          </a:prstGeom>
          <a:noFill/>
        </p:spPr>
        <p:txBody>
          <a:bodyPr wrap="none" rtlCol="0">
            <a:spAutoFit/>
          </a:bodyPr>
          <a:lstStyle/>
          <a:p>
            <a:pPr marL="285750" indent="-285750">
              <a:buFont typeface="Arial" panose="020B0604020202020204" pitchFamily="34" charset="0"/>
              <a:buChar char="•"/>
            </a:pPr>
            <a:r>
              <a:rPr lang="fi-FI" dirty="0"/>
              <a:t>One </a:t>
            </a:r>
            <a:r>
              <a:rPr lang="fi-FI" dirty="0" err="1"/>
              <a:t>solution</a:t>
            </a:r>
            <a:r>
              <a:rPr lang="fi-FI" dirty="0"/>
              <a:t> for </a:t>
            </a:r>
            <a:r>
              <a:rPr lang="fi-FI" dirty="0" err="1"/>
              <a:t>location</a:t>
            </a:r>
            <a:r>
              <a:rPr lang="fi-FI" dirty="0"/>
              <a:t> </a:t>
            </a:r>
            <a:r>
              <a:rPr lang="fi-FI" dirty="0" err="1"/>
              <a:t>estimation</a:t>
            </a:r>
            <a:r>
              <a:rPr lang="fi-FI" dirty="0"/>
              <a:t> and </a:t>
            </a:r>
            <a:r>
              <a:rPr lang="fi-FI" dirty="0" err="1"/>
              <a:t>movement</a:t>
            </a:r>
            <a:r>
              <a:rPr lang="fi-FI" dirty="0"/>
              <a:t> </a:t>
            </a:r>
            <a:r>
              <a:rPr lang="fi-FI" dirty="0" err="1"/>
              <a:t>prediction</a:t>
            </a:r>
            <a:br>
              <a:rPr lang="fi-FI" dirty="0"/>
            </a:br>
            <a:r>
              <a:rPr lang="fi-FI" dirty="0"/>
              <a:t>for video </a:t>
            </a:r>
            <a:r>
              <a:rPr lang="fi-FI" dirty="0" err="1"/>
              <a:t>detected</a:t>
            </a:r>
            <a:r>
              <a:rPr lang="fi-FI" dirty="0"/>
              <a:t> </a:t>
            </a:r>
            <a:r>
              <a:rPr lang="fi-FI" dirty="0" err="1"/>
              <a:t>object</a:t>
            </a:r>
            <a:r>
              <a:rPr lang="fi-FI" dirty="0"/>
              <a:t> (</a:t>
            </a:r>
            <a:r>
              <a:rPr lang="fi-FI" dirty="0" err="1"/>
              <a:t>nearly</a:t>
            </a:r>
            <a:r>
              <a:rPr lang="fi-FI" dirty="0"/>
              <a:t>) </a:t>
            </a:r>
            <a:r>
              <a:rPr lang="fi-FI" dirty="0" err="1"/>
              <a:t>solved</a:t>
            </a:r>
            <a:br>
              <a:rPr lang="fi-FI" dirty="0"/>
            </a:br>
            <a:endParaRPr lang="fi-FI" dirty="0"/>
          </a:p>
          <a:p>
            <a:pPr marL="285750" indent="-285750">
              <a:buFont typeface="Arial" panose="020B0604020202020204" pitchFamily="34" charset="0"/>
              <a:buChar char="•"/>
            </a:pPr>
            <a:r>
              <a:rPr lang="fi-FI" dirty="0" err="1"/>
              <a:t>Work</a:t>
            </a:r>
            <a:r>
              <a:rPr lang="fi-FI" dirty="0"/>
              <a:t> </a:t>
            </a:r>
            <a:r>
              <a:rPr lang="fi-FI" dirty="0" err="1"/>
              <a:t>needed</a:t>
            </a:r>
            <a:r>
              <a:rPr lang="fi-FI" dirty="0"/>
              <a:t>:</a:t>
            </a:r>
          </a:p>
          <a:p>
            <a:pPr marL="742950" lvl="1" indent="-285750">
              <a:buFont typeface="Arial" panose="020B0604020202020204" pitchFamily="34" charset="0"/>
              <a:buChar char="•"/>
            </a:pPr>
            <a:r>
              <a:rPr lang="fi-FI" dirty="0"/>
              <a:t>Kalman </a:t>
            </a:r>
            <a:r>
              <a:rPr lang="fi-FI" dirty="0" err="1"/>
              <a:t>filter</a:t>
            </a:r>
            <a:r>
              <a:rPr lang="fi-FI" dirty="0"/>
              <a:t> </a:t>
            </a:r>
            <a:r>
              <a:rPr lang="fi-FI" dirty="0" err="1"/>
              <a:t>parameter</a:t>
            </a:r>
            <a:r>
              <a:rPr lang="fi-FI" dirty="0"/>
              <a:t> </a:t>
            </a:r>
            <a:r>
              <a:rPr lang="fi-FI" dirty="0" err="1"/>
              <a:t>adjustment</a:t>
            </a:r>
            <a:r>
              <a:rPr lang="fi-FI" dirty="0"/>
              <a:t>*</a:t>
            </a:r>
          </a:p>
          <a:p>
            <a:pPr marL="742950" lvl="1" indent="-285750">
              <a:buFont typeface="Arial" panose="020B0604020202020204" pitchFamily="34" charset="0"/>
              <a:buChar char="•"/>
            </a:pPr>
            <a:r>
              <a:rPr lang="fi-FI" dirty="0" err="1"/>
              <a:t>Experiments</a:t>
            </a:r>
            <a:r>
              <a:rPr lang="fi-FI" dirty="0"/>
              <a:t> in </a:t>
            </a:r>
            <a:r>
              <a:rPr lang="fi-FI" dirty="0" err="1"/>
              <a:t>the</a:t>
            </a:r>
            <a:r>
              <a:rPr lang="fi-FI" dirty="0"/>
              <a:t> </a:t>
            </a:r>
            <a:r>
              <a:rPr lang="fi-FI" dirty="0" err="1"/>
              <a:t>wild</a:t>
            </a:r>
            <a:r>
              <a:rPr lang="fi-FI" dirty="0"/>
              <a:t> (</a:t>
            </a:r>
            <a:r>
              <a:rPr lang="fi-FI" dirty="0" err="1"/>
              <a:t>see</a:t>
            </a:r>
            <a:r>
              <a:rPr lang="fi-FI" dirty="0"/>
              <a:t> </a:t>
            </a:r>
            <a:r>
              <a:rPr lang="fi-FI" dirty="0" err="1"/>
              <a:t>previous</a:t>
            </a:r>
            <a:r>
              <a:rPr lang="fi-FI" dirty="0"/>
              <a:t> </a:t>
            </a:r>
            <a:r>
              <a:rPr lang="fi-FI" dirty="0" err="1"/>
              <a:t>slides</a:t>
            </a:r>
            <a:r>
              <a:rPr lang="fi-FI" dirty="0"/>
              <a:t>)</a:t>
            </a:r>
          </a:p>
          <a:p>
            <a:pPr marL="742950" lvl="1" indent="-285750">
              <a:buFont typeface="Arial" panose="020B0604020202020204" pitchFamily="34" charset="0"/>
              <a:buChar char="•"/>
            </a:pPr>
            <a:r>
              <a:rPr lang="fi-FI" dirty="0" err="1"/>
              <a:t>Other</a:t>
            </a:r>
            <a:r>
              <a:rPr lang="fi-FI" dirty="0"/>
              <a:t> </a:t>
            </a:r>
            <a:r>
              <a:rPr lang="fi-FI" dirty="0" err="1"/>
              <a:t>tests</a:t>
            </a:r>
            <a:r>
              <a:rPr lang="fi-FI" dirty="0"/>
              <a:t>? (</a:t>
            </a:r>
            <a:r>
              <a:rPr lang="fi-FI" dirty="0" err="1"/>
              <a:t>using</a:t>
            </a:r>
            <a:r>
              <a:rPr lang="fi-FI" dirty="0"/>
              <a:t> </a:t>
            </a:r>
            <a:r>
              <a:rPr lang="fi-FI" dirty="0" err="1"/>
              <a:t>existing</a:t>
            </a:r>
            <a:r>
              <a:rPr lang="fi-FI" dirty="0"/>
              <a:t> (</a:t>
            </a:r>
            <a:r>
              <a:rPr lang="fi-FI" dirty="0" err="1"/>
              <a:t>tracking</a:t>
            </a:r>
            <a:r>
              <a:rPr lang="fi-FI" dirty="0"/>
              <a:t>) dataset)</a:t>
            </a:r>
          </a:p>
          <a:p>
            <a:pPr marL="742950" lvl="1"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err="1"/>
              <a:t>Where</a:t>
            </a:r>
            <a:r>
              <a:rPr lang="fi-FI" dirty="0"/>
              <a:t> to </a:t>
            </a:r>
            <a:r>
              <a:rPr lang="fi-FI" dirty="0" err="1"/>
              <a:t>publish</a:t>
            </a:r>
            <a:r>
              <a:rPr lang="fi-FI" dirty="0"/>
              <a:t>?</a:t>
            </a:r>
          </a:p>
          <a:p>
            <a:pPr marL="742950" lvl="1" indent="-285750">
              <a:buFont typeface="Arial" panose="020B0604020202020204" pitchFamily="34" charset="0"/>
              <a:buChar char="•"/>
            </a:pPr>
            <a:r>
              <a:rPr lang="fi-FI" dirty="0"/>
              <a:t>ECCV 2018 (8-14.9, Munich, deadline </a:t>
            </a:r>
            <a:r>
              <a:rPr lang="fi-FI" dirty="0">
                <a:solidFill>
                  <a:srgbClr val="FF0000"/>
                </a:solidFill>
              </a:rPr>
              <a:t>14.3.2018, </a:t>
            </a:r>
            <a:r>
              <a:rPr lang="fi-FI" dirty="0" err="1">
                <a:solidFill>
                  <a:srgbClr val="FF0000"/>
                </a:solidFill>
              </a:rPr>
              <a:t>too</a:t>
            </a:r>
            <a:r>
              <a:rPr lang="fi-FI" dirty="0">
                <a:solidFill>
                  <a:srgbClr val="FF0000"/>
                </a:solidFill>
              </a:rPr>
              <a:t> </a:t>
            </a:r>
            <a:r>
              <a:rPr lang="fi-FI" dirty="0" err="1">
                <a:solidFill>
                  <a:srgbClr val="FF0000"/>
                </a:solidFill>
              </a:rPr>
              <a:t>soon</a:t>
            </a:r>
            <a:r>
              <a:rPr lang="fi-FI" dirty="0"/>
              <a:t>)</a:t>
            </a:r>
          </a:p>
          <a:p>
            <a:pPr marL="742950" lvl="1" indent="-285750">
              <a:buFont typeface="Arial" panose="020B0604020202020204" pitchFamily="34" charset="0"/>
              <a:buChar char="•"/>
            </a:pPr>
            <a:r>
              <a:rPr lang="fi-FI" dirty="0"/>
              <a:t>CVPR 2019 (6/2019, Long Beach, deadline 11/2018)</a:t>
            </a:r>
          </a:p>
          <a:p>
            <a:pPr marL="742950" lvl="1" indent="-285750">
              <a:buFont typeface="Arial" panose="020B0604020202020204" pitchFamily="34" charset="0"/>
              <a:buChar char="•"/>
            </a:pPr>
            <a:r>
              <a:rPr lang="fi-FI" dirty="0"/>
              <a:t>ICCV 2019 (29.10.-3.11.2019, </a:t>
            </a:r>
            <a:r>
              <a:rPr lang="fi-FI" dirty="0" err="1"/>
              <a:t>Seoul</a:t>
            </a:r>
            <a:r>
              <a:rPr lang="fi-FI" dirty="0"/>
              <a:t>, deadline 1/2019)</a:t>
            </a:r>
          </a:p>
          <a:p>
            <a:endParaRPr lang="fi-FI" dirty="0"/>
          </a:p>
        </p:txBody>
      </p:sp>
      <p:sp>
        <p:nvSpPr>
          <p:cNvPr id="3" name="Tekstiruutu 2">
            <a:extLst>
              <a:ext uri="{FF2B5EF4-FFF2-40B4-BE49-F238E27FC236}">
                <a16:creationId xmlns:a16="http://schemas.microsoft.com/office/drawing/2014/main" id="{C3BC6058-5793-48E3-A62E-6F15D48291C2}"/>
              </a:ext>
            </a:extLst>
          </p:cNvPr>
          <p:cNvSpPr txBox="1"/>
          <p:nvPr/>
        </p:nvSpPr>
        <p:spPr>
          <a:xfrm>
            <a:off x="5089581" y="5015345"/>
            <a:ext cx="4866460" cy="523220"/>
          </a:xfrm>
          <a:prstGeom prst="rect">
            <a:avLst/>
          </a:prstGeom>
          <a:noFill/>
        </p:spPr>
        <p:txBody>
          <a:bodyPr wrap="none" rtlCol="0">
            <a:spAutoFit/>
          </a:bodyPr>
          <a:lstStyle/>
          <a:p>
            <a:r>
              <a:rPr lang="fi-FI" sz="1400" dirty="0"/>
              <a:t>*</a:t>
            </a:r>
            <a:r>
              <a:rPr lang="fi-FI" sz="1400" dirty="0" err="1"/>
              <a:t>Locations</a:t>
            </a:r>
            <a:r>
              <a:rPr lang="fi-FI" sz="1400" dirty="0"/>
              <a:t> and </a:t>
            </a:r>
            <a:r>
              <a:rPr lang="fi-FI" sz="1400" dirty="0" err="1"/>
              <a:t>especially</a:t>
            </a:r>
            <a:r>
              <a:rPr lang="fi-FI" sz="1400" dirty="0"/>
              <a:t> </a:t>
            </a:r>
            <a:r>
              <a:rPr lang="fi-FI" sz="1400" dirty="0" err="1"/>
              <a:t>velocities</a:t>
            </a:r>
            <a:r>
              <a:rPr lang="fi-FI" sz="1400" dirty="0"/>
              <a:t> </a:t>
            </a:r>
            <a:r>
              <a:rPr lang="fi-FI" sz="1400" dirty="0" err="1"/>
              <a:t>take</a:t>
            </a:r>
            <a:r>
              <a:rPr lang="fi-FI" sz="1400" dirty="0"/>
              <a:t> </a:t>
            </a:r>
            <a:r>
              <a:rPr lang="fi-FI" sz="1400" dirty="0" err="1"/>
              <a:t>too</a:t>
            </a:r>
            <a:r>
              <a:rPr lang="fi-FI" sz="1400" dirty="0"/>
              <a:t> </a:t>
            </a:r>
            <a:r>
              <a:rPr lang="fi-FI" sz="1400" dirty="0" err="1"/>
              <a:t>much</a:t>
            </a:r>
            <a:r>
              <a:rPr lang="fi-FI" sz="1400" dirty="0"/>
              <a:t> </a:t>
            </a:r>
            <a:r>
              <a:rPr lang="fi-FI" sz="1400" dirty="0" err="1"/>
              <a:t>time</a:t>
            </a:r>
            <a:r>
              <a:rPr lang="fi-FI" sz="1400" dirty="0"/>
              <a:t> to </a:t>
            </a:r>
            <a:r>
              <a:rPr lang="fi-FI" sz="1400" dirty="0" err="1"/>
              <a:t>settle</a:t>
            </a:r>
            <a:br>
              <a:rPr lang="fi-FI" sz="1400" dirty="0"/>
            </a:br>
            <a:r>
              <a:rPr lang="fi-FI" sz="1400" dirty="0"/>
              <a:t>at </a:t>
            </a:r>
            <a:r>
              <a:rPr lang="fi-FI" sz="1400" dirty="0" err="1"/>
              <a:t>the</a:t>
            </a:r>
            <a:r>
              <a:rPr lang="fi-FI" sz="1400" dirty="0"/>
              <a:t> </a:t>
            </a:r>
            <a:r>
              <a:rPr lang="fi-FI" sz="1400" dirty="0" err="1"/>
              <a:t>moment</a:t>
            </a:r>
            <a:r>
              <a:rPr lang="fi-FI" sz="1400" dirty="0"/>
              <a:t>.</a:t>
            </a:r>
            <a:endParaRPr lang="en-GB" sz="1400" dirty="0"/>
          </a:p>
        </p:txBody>
      </p:sp>
    </p:spTree>
    <p:extLst>
      <p:ext uri="{BB962C8B-B14F-4D97-AF65-F5344CB8AC3E}">
        <p14:creationId xmlns:p14="http://schemas.microsoft.com/office/powerpoint/2010/main" val="6485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sp>
        <p:nvSpPr>
          <p:cNvPr id="4" name="Suorakulmio 3">
            <a:extLst>
              <a:ext uri="{FF2B5EF4-FFF2-40B4-BE49-F238E27FC236}">
                <a16:creationId xmlns:a16="http://schemas.microsoft.com/office/drawing/2014/main" id="{F61147DA-E031-4F3F-AFB2-52988BB56771}"/>
              </a:ext>
            </a:extLst>
          </p:cNvPr>
          <p:cNvSpPr/>
          <p:nvPr/>
        </p:nvSpPr>
        <p:spPr>
          <a:xfrm>
            <a:off x="5479229" y="19670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Object </a:t>
            </a:r>
            <a:r>
              <a:rPr lang="fi-FI" sz="1200" dirty="0" err="1"/>
              <a:t>detection</a:t>
            </a:r>
            <a:r>
              <a:rPr lang="fi-FI" sz="1200" dirty="0"/>
              <a:t> </a:t>
            </a:r>
            <a:r>
              <a:rPr lang="fi-FI" sz="1200" dirty="0" err="1"/>
              <a:t>network</a:t>
            </a:r>
            <a:endParaRPr lang="en-GB" sz="1200" dirty="0"/>
          </a:p>
        </p:txBody>
      </p:sp>
      <p:sp>
        <p:nvSpPr>
          <p:cNvPr id="9" name="Suorakulmio 8">
            <a:extLst>
              <a:ext uri="{FF2B5EF4-FFF2-40B4-BE49-F238E27FC236}">
                <a16:creationId xmlns:a16="http://schemas.microsoft.com/office/drawing/2014/main" id="{EC66E66A-B9A0-44D1-B093-9D289DE10CB6}"/>
              </a:ext>
            </a:extLst>
          </p:cNvPr>
          <p:cNvSpPr/>
          <p:nvPr/>
        </p:nvSpPr>
        <p:spPr>
          <a:xfrm>
            <a:off x="5479229" y="303622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Location</a:t>
            </a:r>
            <a:r>
              <a:rPr lang="fi-FI" sz="1200" dirty="0"/>
              <a:t> and </a:t>
            </a:r>
            <a:r>
              <a:rPr lang="fi-FI" sz="1200" dirty="0" err="1"/>
              <a:t>velocity</a:t>
            </a:r>
            <a:r>
              <a:rPr lang="fi-FI" sz="1200" dirty="0"/>
              <a:t> </a:t>
            </a:r>
            <a:r>
              <a:rPr lang="fi-FI" sz="1200" dirty="0" err="1"/>
              <a:t>estimation</a:t>
            </a:r>
            <a:endParaRPr lang="en-GB" sz="1200" dirty="0"/>
          </a:p>
        </p:txBody>
      </p:sp>
      <p:sp>
        <p:nvSpPr>
          <p:cNvPr id="6" name="Nuoli: Alas 5">
            <a:extLst>
              <a:ext uri="{FF2B5EF4-FFF2-40B4-BE49-F238E27FC236}">
                <a16:creationId xmlns:a16="http://schemas.microsoft.com/office/drawing/2014/main" id="{BAAB7D01-F7E1-4E39-AF76-D58DFCC5D7BC}"/>
              </a:ext>
            </a:extLst>
          </p:cNvPr>
          <p:cNvSpPr/>
          <p:nvPr/>
        </p:nvSpPr>
        <p:spPr>
          <a:xfrm>
            <a:off x="5951220" y="164645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Nuoli: Alas 10">
            <a:extLst>
              <a:ext uri="{FF2B5EF4-FFF2-40B4-BE49-F238E27FC236}">
                <a16:creationId xmlns:a16="http://schemas.microsoft.com/office/drawing/2014/main" id="{30F32B5A-4F92-4CBB-B1E8-443DCC770559}"/>
              </a:ext>
            </a:extLst>
          </p:cNvPr>
          <p:cNvSpPr/>
          <p:nvPr/>
        </p:nvSpPr>
        <p:spPr>
          <a:xfrm>
            <a:off x="5951220" y="270406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orakulmio 11">
            <a:extLst>
              <a:ext uri="{FF2B5EF4-FFF2-40B4-BE49-F238E27FC236}">
                <a16:creationId xmlns:a16="http://schemas.microsoft.com/office/drawing/2014/main" id="{6D58944B-4140-4F41-9059-F62EA3391B75}"/>
              </a:ext>
            </a:extLst>
          </p:cNvPr>
          <p:cNvSpPr/>
          <p:nvPr/>
        </p:nvSpPr>
        <p:spPr>
          <a:xfrm>
            <a:off x="5479230" y="4097817"/>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Forecast</a:t>
            </a:r>
            <a:endParaRPr lang="en-GB" sz="1200" dirty="0"/>
          </a:p>
        </p:txBody>
      </p:sp>
      <p:sp>
        <p:nvSpPr>
          <p:cNvPr id="13" name="Nuoli: Alas 12">
            <a:extLst>
              <a:ext uri="{FF2B5EF4-FFF2-40B4-BE49-F238E27FC236}">
                <a16:creationId xmlns:a16="http://schemas.microsoft.com/office/drawing/2014/main" id="{65A86BE2-3415-4BEB-817D-ED62BE498A7F}"/>
              </a:ext>
            </a:extLst>
          </p:cNvPr>
          <p:cNvSpPr/>
          <p:nvPr/>
        </p:nvSpPr>
        <p:spPr>
          <a:xfrm>
            <a:off x="5951220" y="3776920"/>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iruutu 7">
            <a:extLst>
              <a:ext uri="{FF2B5EF4-FFF2-40B4-BE49-F238E27FC236}">
                <a16:creationId xmlns:a16="http://schemas.microsoft.com/office/drawing/2014/main" id="{E22EE046-FEFB-4D74-981B-25C8B91A744A}"/>
              </a:ext>
            </a:extLst>
          </p:cNvPr>
          <p:cNvSpPr txBox="1"/>
          <p:nvPr/>
        </p:nvSpPr>
        <p:spPr>
          <a:xfrm>
            <a:off x="6799897" y="1722549"/>
            <a:ext cx="1407758" cy="253916"/>
          </a:xfrm>
          <a:prstGeom prst="rect">
            <a:avLst/>
          </a:prstGeom>
          <a:noFill/>
        </p:spPr>
        <p:txBody>
          <a:bodyPr wrap="none" rtlCol="0">
            <a:spAutoFit/>
          </a:bodyPr>
          <a:lstStyle/>
          <a:p>
            <a:r>
              <a:rPr lang="fi-FI" sz="1050" dirty="0" err="1"/>
              <a:t>Representation</a:t>
            </a:r>
            <a:r>
              <a:rPr lang="fi-FI" sz="1050" dirty="0"/>
              <a:t>: Video</a:t>
            </a:r>
            <a:endParaRPr lang="en-GB" sz="1050" dirty="0"/>
          </a:p>
        </p:txBody>
      </p:sp>
      <p:sp>
        <p:nvSpPr>
          <p:cNvPr id="15" name="Tekstiruutu 14">
            <a:extLst>
              <a:ext uri="{FF2B5EF4-FFF2-40B4-BE49-F238E27FC236}">
                <a16:creationId xmlns:a16="http://schemas.microsoft.com/office/drawing/2014/main" id="{DED5E85A-9939-4D4D-A45B-797AED676EE1}"/>
              </a:ext>
            </a:extLst>
          </p:cNvPr>
          <p:cNvSpPr txBox="1"/>
          <p:nvPr/>
        </p:nvSpPr>
        <p:spPr>
          <a:xfrm>
            <a:off x="6865620" y="3781747"/>
            <a:ext cx="1367682" cy="253916"/>
          </a:xfrm>
          <a:prstGeom prst="rect">
            <a:avLst/>
          </a:prstGeom>
          <a:noFill/>
        </p:spPr>
        <p:txBody>
          <a:bodyPr wrap="none" rtlCol="0">
            <a:spAutoFit/>
          </a:bodyPr>
          <a:lstStyle/>
          <a:p>
            <a:r>
              <a:rPr lang="fi-FI" sz="1050" dirty="0" err="1"/>
              <a:t>Representation</a:t>
            </a:r>
            <a:r>
              <a:rPr lang="fi-FI" sz="1050" dirty="0"/>
              <a:t>: </a:t>
            </a:r>
            <a:r>
              <a:rPr lang="fi-FI" sz="1050" dirty="0" err="1"/>
              <a:t>Body</a:t>
            </a:r>
            <a:endParaRPr lang="en-GB" sz="1050" dirty="0"/>
          </a:p>
        </p:txBody>
      </p:sp>
      <p:pic>
        <p:nvPicPr>
          <p:cNvPr id="14" name="Kuva 13">
            <a:extLst>
              <a:ext uri="{FF2B5EF4-FFF2-40B4-BE49-F238E27FC236}">
                <a16:creationId xmlns:a16="http://schemas.microsoft.com/office/drawing/2014/main" id="{F1D45E36-1899-4D6A-AA6A-0A8964CFE3B2}"/>
              </a:ext>
            </a:extLst>
          </p:cNvPr>
          <p:cNvPicPr>
            <a:picLocks noChangeAspect="1"/>
          </p:cNvPicPr>
          <p:nvPr/>
        </p:nvPicPr>
        <p:blipFill>
          <a:blip r:embed="rId2"/>
          <a:stretch>
            <a:fillRect/>
          </a:stretch>
        </p:blipFill>
        <p:spPr>
          <a:xfrm>
            <a:off x="5253037" y="474714"/>
            <a:ext cx="1685925" cy="1171575"/>
          </a:xfrm>
          <a:prstGeom prst="rect">
            <a:avLst/>
          </a:prstGeom>
        </p:spPr>
      </p:pic>
      <p:sp>
        <p:nvSpPr>
          <p:cNvPr id="18" name="Tekstiruutu 17">
            <a:extLst>
              <a:ext uri="{FF2B5EF4-FFF2-40B4-BE49-F238E27FC236}">
                <a16:creationId xmlns:a16="http://schemas.microsoft.com/office/drawing/2014/main" id="{49B055A1-40B6-47DD-98C2-FBB44BA2F487}"/>
              </a:ext>
            </a:extLst>
          </p:cNvPr>
          <p:cNvSpPr txBox="1"/>
          <p:nvPr/>
        </p:nvSpPr>
        <p:spPr>
          <a:xfrm>
            <a:off x="6865620" y="2704069"/>
            <a:ext cx="1499128" cy="253916"/>
          </a:xfrm>
          <a:prstGeom prst="rect">
            <a:avLst/>
          </a:prstGeom>
          <a:noFill/>
        </p:spPr>
        <p:txBody>
          <a:bodyPr wrap="none" rtlCol="0">
            <a:spAutoFit/>
          </a:bodyPr>
          <a:lstStyle/>
          <a:p>
            <a:r>
              <a:rPr lang="fi-FI" sz="1050" dirty="0" err="1"/>
              <a:t>Representation</a:t>
            </a:r>
            <a:r>
              <a:rPr lang="fi-FI" sz="1050" dirty="0"/>
              <a:t>: </a:t>
            </a:r>
            <a:r>
              <a:rPr lang="fi-FI" sz="1050" dirty="0" err="1"/>
              <a:t>Pattern</a:t>
            </a:r>
            <a:endParaRPr lang="en-GB" sz="1050" dirty="0"/>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3"/>
          <a:stretch>
            <a:fillRect/>
          </a:stretch>
        </p:blipFill>
        <p:spPr>
          <a:xfrm>
            <a:off x="5439834" y="5078969"/>
            <a:ext cx="1499128" cy="1074375"/>
          </a:xfrm>
          <a:prstGeom prst="rect">
            <a:avLst/>
          </a:prstGeom>
        </p:spPr>
      </p:pic>
      <p:sp>
        <p:nvSpPr>
          <p:cNvPr id="20" name="Nuoli: Alas 19">
            <a:extLst>
              <a:ext uri="{FF2B5EF4-FFF2-40B4-BE49-F238E27FC236}">
                <a16:creationId xmlns:a16="http://schemas.microsoft.com/office/drawing/2014/main" id="{C2AF1766-B10E-47AA-978B-A952CEFFEB85}"/>
              </a:ext>
            </a:extLst>
          </p:cNvPr>
          <p:cNvSpPr/>
          <p:nvPr/>
        </p:nvSpPr>
        <p:spPr>
          <a:xfrm>
            <a:off x="5955031" y="4824733"/>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kstiruutu 20">
            <a:extLst>
              <a:ext uri="{FF2B5EF4-FFF2-40B4-BE49-F238E27FC236}">
                <a16:creationId xmlns:a16="http://schemas.microsoft.com/office/drawing/2014/main" id="{6CB738DF-B702-420A-AC4D-3F4A6ADB6FC4}"/>
              </a:ext>
            </a:extLst>
          </p:cNvPr>
          <p:cNvSpPr txBox="1"/>
          <p:nvPr/>
        </p:nvSpPr>
        <p:spPr>
          <a:xfrm>
            <a:off x="6799897" y="5010152"/>
            <a:ext cx="1710725" cy="253916"/>
          </a:xfrm>
          <a:prstGeom prst="rect">
            <a:avLst/>
          </a:prstGeom>
          <a:noFill/>
        </p:spPr>
        <p:txBody>
          <a:bodyPr wrap="none" rtlCol="0">
            <a:spAutoFit/>
          </a:bodyPr>
          <a:lstStyle/>
          <a:p>
            <a:r>
              <a:rPr lang="fi-FI" sz="1050" dirty="0" err="1"/>
              <a:t>Representation</a:t>
            </a:r>
            <a:r>
              <a:rPr lang="fi-FI" sz="1050" dirty="0"/>
              <a:t>: Time </a:t>
            </a:r>
            <a:r>
              <a:rPr lang="fi-FI" sz="1050" dirty="0" err="1"/>
              <a:t>series</a:t>
            </a:r>
            <a:endParaRPr lang="en-GB" sz="1050" dirty="0"/>
          </a:p>
        </p:txBody>
      </p:sp>
      <p:pic>
        <p:nvPicPr>
          <p:cNvPr id="22" name="Kuva 21">
            <a:extLst>
              <a:ext uri="{FF2B5EF4-FFF2-40B4-BE49-F238E27FC236}">
                <a16:creationId xmlns:a16="http://schemas.microsoft.com/office/drawing/2014/main" id="{C520190C-E526-42B0-B3CF-3A7FACD4CA60}"/>
              </a:ext>
            </a:extLst>
          </p:cNvPr>
          <p:cNvPicPr>
            <a:picLocks noChangeAspect="1"/>
          </p:cNvPicPr>
          <p:nvPr/>
        </p:nvPicPr>
        <p:blipFill>
          <a:blip r:embed="rId3"/>
          <a:stretch>
            <a:fillRect/>
          </a:stretch>
        </p:blipFill>
        <p:spPr>
          <a:xfrm>
            <a:off x="9242214" y="305763"/>
            <a:ext cx="1499128" cy="1074375"/>
          </a:xfrm>
          <a:prstGeom prst="rect">
            <a:avLst/>
          </a:prstGeom>
        </p:spPr>
      </p:pic>
      <p:sp>
        <p:nvSpPr>
          <p:cNvPr id="23" name="Suorakulmio 22">
            <a:extLst>
              <a:ext uri="{FF2B5EF4-FFF2-40B4-BE49-F238E27FC236}">
                <a16:creationId xmlns:a16="http://schemas.microsoft.com/office/drawing/2014/main" id="{D88F2578-19CA-4B0F-8BEE-293EC95D7D0F}"/>
              </a:ext>
            </a:extLst>
          </p:cNvPr>
          <p:cNvSpPr/>
          <p:nvPr/>
        </p:nvSpPr>
        <p:spPr>
          <a:xfrm>
            <a:off x="9370972" y="1724208"/>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17" name="Suorakulmio: Pyöristetyt kulmat 16">
            <a:extLst>
              <a:ext uri="{FF2B5EF4-FFF2-40B4-BE49-F238E27FC236}">
                <a16:creationId xmlns:a16="http://schemas.microsoft.com/office/drawing/2014/main" id="{6756BE01-2591-4B19-8A12-64D8F7E230AB}"/>
              </a:ext>
            </a:extLst>
          </p:cNvPr>
          <p:cNvSpPr/>
          <p:nvPr/>
        </p:nvSpPr>
        <p:spPr>
          <a:xfrm>
            <a:off x="9287934" y="2843685"/>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I1</a:t>
            </a:r>
            <a:endParaRPr lang="en-GB" dirty="0"/>
          </a:p>
        </p:txBody>
      </p:sp>
      <p:sp>
        <p:nvSpPr>
          <p:cNvPr id="25" name="Suorakulmio: Pyöristetyt kulmat 24">
            <a:extLst>
              <a:ext uri="{FF2B5EF4-FFF2-40B4-BE49-F238E27FC236}">
                <a16:creationId xmlns:a16="http://schemas.microsoft.com/office/drawing/2014/main" id="{A32FA31F-7133-49D6-8744-E3EBCF7AEE5E}"/>
              </a:ext>
            </a:extLst>
          </p:cNvPr>
          <p:cNvSpPr/>
          <p:nvPr/>
        </p:nvSpPr>
        <p:spPr>
          <a:xfrm>
            <a:off x="9767995" y="2843684"/>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I2</a:t>
            </a:r>
            <a:endParaRPr lang="en-GB" dirty="0"/>
          </a:p>
        </p:txBody>
      </p:sp>
      <p:sp>
        <p:nvSpPr>
          <p:cNvPr id="26" name="Suorakulmio: Pyöristetyt kulmat 25">
            <a:extLst>
              <a:ext uri="{FF2B5EF4-FFF2-40B4-BE49-F238E27FC236}">
                <a16:creationId xmlns:a16="http://schemas.microsoft.com/office/drawing/2014/main" id="{5A44DEBF-1652-41A8-BB11-91F7CD28CF20}"/>
              </a:ext>
            </a:extLst>
          </p:cNvPr>
          <p:cNvSpPr/>
          <p:nvPr/>
        </p:nvSpPr>
        <p:spPr>
          <a:xfrm>
            <a:off x="10252816" y="2843683"/>
            <a:ext cx="405488" cy="3318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I3</a:t>
            </a:r>
            <a:endParaRPr lang="en-GB" dirty="0"/>
          </a:p>
        </p:txBody>
      </p:sp>
      <p:sp>
        <p:nvSpPr>
          <p:cNvPr id="19" name="Tekstiruutu 18">
            <a:extLst>
              <a:ext uri="{FF2B5EF4-FFF2-40B4-BE49-F238E27FC236}">
                <a16:creationId xmlns:a16="http://schemas.microsoft.com/office/drawing/2014/main" id="{257189B7-1741-478C-BCCF-3D8687B56AE3}"/>
              </a:ext>
            </a:extLst>
          </p:cNvPr>
          <p:cNvSpPr txBox="1"/>
          <p:nvPr/>
        </p:nvSpPr>
        <p:spPr>
          <a:xfrm>
            <a:off x="10784246" y="2640213"/>
            <a:ext cx="1091966" cy="600164"/>
          </a:xfrm>
          <a:prstGeom prst="rect">
            <a:avLst/>
          </a:prstGeom>
          <a:noFill/>
        </p:spPr>
        <p:txBody>
          <a:bodyPr wrap="none" rtlCol="0">
            <a:spAutoFit/>
          </a:bodyPr>
          <a:lstStyle/>
          <a:p>
            <a:r>
              <a:rPr lang="fi-FI" sz="1100" dirty="0"/>
              <a:t>…</a:t>
            </a:r>
          </a:p>
          <a:p>
            <a:r>
              <a:rPr lang="fi-FI" sz="1100" dirty="0" err="1"/>
              <a:t>Interpretation</a:t>
            </a:r>
            <a:br>
              <a:rPr lang="fi-FI" sz="1100" dirty="0"/>
            </a:br>
            <a:r>
              <a:rPr lang="fi-FI" sz="1100" dirty="0" err="1"/>
              <a:t>representations</a:t>
            </a:r>
            <a:endParaRPr lang="en-GB" sz="1100" dirty="0"/>
          </a:p>
        </p:txBody>
      </p:sp>
      <p:sp>
        <p:nvSpPr>
          <p:cNvPr id="28" name="Suorakulmio 27">
            <a:extLst>
              <a:ext uri="{FF2B5EF4-FFF2-40B4-BE49-F238E27FC236}">
                <a16:creationId xmlns:a16="http://schemas.microsoft.com/office/drawing/2014/main" id="{ACC265F6-0561-4DED-9AFA-7C6368C4F89C}"/>
              </a:ext>
            </a:extLst>
          </p:cNvPr>
          <p:cNvSpPr/>
          <p:nvPr/>
        </p:nvSpPr>
        <p:spPr>
          <a:xfrm>
            <a:off x="9370972" y="3558636"/>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a:t>Language </a:t>
            </a:r>
            <a:r>
              <a:rPr lang="fi-FI" sz="1200" dirty="0" err="1"/>
              <a:t>Generation</a:t>
            </a:r>
            <a:endParaRPr lang="en-GB" sz="1200" dirty="0"/>
          </a:p>
        </p:txBody>
      </p:sp>
      <p:sp>
        <p:nvSpPr>
          <p:cNvPr id="29" name="Nuoli: Alas 28">
            <a:extLst>
              <a:ext uri="{FF2B5EF4-FFF2-40B4-BE49-F238E27FC236}">
                <a16:creationId xmlns:a16="http://schemas.microsoft.com/office/drawing/2014/main" id="{CD9E3F9F-743A-49F1-A2E8-DE05B487814C}"/>
              </a:ext>
            </a:extLst>
          </p:cNvPr>
          <p:cNvSpPr/>
          <p:nvPr/>
        </p:nvSpPr>
        <p:spPr>
          <a:xfrm>
            <a:off x="9838203" y="2454105"/>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Nuoli: Alas 29">
            <a:extLst>
              <a:ext uri="{FF2B5EF4-FFF2-40B4-BE49-F238E27FC236}">
                <a16:creationId xmlns:a16="http://schemas.microsoft.com/office/drawing/2014/main" id="{329B71D6-A49D-4646-B0F9-D2C970C425A2}"/>
              </a:ext>
            </a:extLst>
          </p:cNvPr>
          <p:cNvSpPr/>
          <p:nvPr/>
        </p:nvSpPr>
        <p:spPr>
          <a:xfrm>
            <a:off x="9838203" y="1414648"/>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Nuoli: Alas 30">
            <a:extLst>
              <a:ext uri="{FF2B5EF4-FFF2-40B4-BE49-F238E27FC236}">
                <a16:creationId xmlns:a16="http://schemas.microsoft.com/office/drawing/2014/main" id="{474D21D8-25BB-4DC6-B70E-B4F4EE9BAE77}"/>
              </a:ext>
            </a:extLst>
          </p:cNvPr>
          <p:cNvSpPr/>
          <p:nvPr/>
        </p:nvSpPr>
        <p:spPr>
          <a:xfrm>
            <a:off x="9837556" y="3227944"/>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Nuoli: Alas 31">
            <a:extLst>
              <a:ext uri="{FF2B5EF4-FFF2-40B4-BE49-F238E27FC236}">
                <a16:creationId xmlns:a16="http://schemas.microsoft.com/office/drawing/2014/main" id="{8B736997-96CA-4335-BEF0-E832AEDA2777}"/>
              </a:ext>
            </a:extLst>
          </p:cNvPr>
          <p:cNvSpPr/>
          <p:nvPr/>
        </p:nvSpPr>
        <p:spPr>
          <a:xfrm>
            <a:off x="9856712" y="4284089"/>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ear">
            <a:extLst>
              <a:ext uri="{FF2B5EF4-FFF2-40B4-BE49-F238E27FC236}">
                <a16:creationId xmlns:a16="http://schemas.microsoft.com/office/drawing/2014/main" id="{77D2597F-8665-49B8-8101-4CE533A7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702" y="4732230"/>
            <a:ext cx="863522" cy="86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Representations for Interpretation</a:t>
            </a:r>
          </a:p>
        </p:txBody>
      </p:sp>
      <p:pic>
        <p:nvPicPr>
          <p:cNvPr id="16" name="Kuva 15">
            <a:extLst>
              <a:ext uri="{FF2B5EF4-FFF2-40B4-BE49-F238E27FC236}">
                <a16:creationId xmlns:a16="http://schemas.microsoft.com/office/drawing/2014/main" id="{F1133E0D-0A4F-441F-9F01-28757891F0DF}"/>
              </a:ext>
            </a:extLst>
          </p:cNvPr>
          <p:cNvPicPr>
            <a:picLocks noChangeAspect="1"/>
          </p:cNvPicPr>
          <p:nvPr/>
        </p:nvPicPr>
        <p:blipFill>
          <a:blip r:embed="rId2"/>
          <a:stretch>
            <a:fillRect/>
          </a:stretch>
        </p:blipFill>
        <p:spPr>
          <a:xfrm>
            <a:off x="5287434" y="1299086"/>
            <a:ext cx="1499128" cy="1074375"/>
          </a:xfrm>
          <a:prstGeom prst="rect">
            <a:avLst/>
          </a:prstGeom>
        </p:spPr>
      </p:pic>
      <p:sp>
        <p:nvSpPr>
          <p:cNvPr id="3" name="Tekstiruutu 2">
            <a:extLst>
              <a:ext uri="{FF2B5EF4-FFF2-40B4-BE49-F238E27FC236}">
                <a16:creationId xmlns:a16="http://schemas.microsoft.com/office/drawing/2014/main" id="{7C937B66-2CAC-47E7-9433-3857B14B4DE5}"/>
              </a:ext>
            </a:extLst>
          </p:cNvPr>
          <p:cNvSpPr txBox="1"/>
          <p:nvPr/>
        </p:nvSpPr>
        <p:spPr>
          <a:xfrm>
            <a:off x="5166360" y="480060"/>
            <a:ext cx="5931560" cy="369332"/>
          </a:xfrm>
          <a:prstGeom prst="rect">
            <a:avLst/>
          </a:prstGeom>
          <a:noFill/>
        </p:spPr>
        <p:txBody>
          <a:bodyPr wrap="none" rtlCol="0">
            <a:spAutoFit/>
          </a:bodyPr>
          <a:lstStyle/>
          <a:p>
            <a:r>
              <a:rPr lang="fi-FI" dirty="0" err="1"/>
              <a:t>Example</a:t>
            </a:r>
            <a:r>
              <a:rPr lang="fi-FI" dirty="0"/>
              <a:t> for </a:t>
            </a:r>
            <a:r>
              <a:rPr lang="fi-FI" dirty="0" err="1"/>
              <a:t>interpretation</a:t>
            </a:r>
            <a:r>
              <a:rPr lang="fi-FI" dirty="0"/>
              <a:t> </a:t>
            </a:r>
            <a:r>
              <a:rPr lang="fi-FI" dirty="0" err="1"/>
              <a:t>representation</a:t>
            </a:r>
            <a:r>
              <a:rPr lang="fi-FI" dirty="0"/>
              <a:t>: </a:t>
            </a:r>
            <a:r>
              <a:rPr lang="fi-FI" dirty="0" err="1"/>
              <a:t>collision</a:t>
            </a:r>
            <a:r>
              <a:rPr lang="fi-FI" dirty="0"/>
              <a:t> </a:t>
            </a:r>
            <a:r>
              <a:rPr lang="fi-FI" dirty="0" err="1"/>
              <a:t>detection</a:t>
            </a:r>
            <a:endParaRPr lang="en-GB" dirty="0"/>
          </a:p>
        </p:txBody>
      </p:sp>
      <p:sp>
        <p:nvSpPr>
          <p:cNvPr id="7" name="Tekstiruutu 6">
            <a:extLst>
              <a:ext uri="{FF2B5EF4-FFF2-40B4-BE49-F238E27FC236}">
                <a16:creationId xmlns:a16="http://schemas.microsoft.com/office/drawing/2014/main" id="{7BB13D60-C492-4CED-B259-322F8D386486}"/>
              </a:ext>
            </a:extLst>
          </p:cNvPr>
          <p:cNvSpPr txBox="1"/>
          <p:nvPr/>
        </p:nvSpPr>
        <p:spPr>
          <a:xfrm>
            <a:off x="7216140" y="1836273"/>
            <a:ext cx="2589427" cy="276999"/>
          </a:xfrm>
          <a:prstGeom prst="rect">
            <a:avLst/>
          </a:prstGeom>
          <a:noFill/>
        </p:spPr>
        <p:txBody>
          <a:bodyPr wrap="none" rtlCol="0">
            <a:spAutoFit/>
          </a:bodyPr>
          <a:lstStyle/>
          <a:p>
            <a:r>
              <a:rPr lang="fi-FI" sz="1200" dirty="0"/>
              <a:t>Time </a:t>
            </a:r>
            <a:r>
              <a:rPr lang="fi-FI" sz="1200" dirty="0" err="1"/>
              <a:t>series</a:t>
            </a:r>
            <a:r>
              <a:rPr lang="fi-FI" sz="1200" dirty="0"/>
              <a:t> </a:t>
            </a:r>
            <a:r>
              <a:rPr lang="fi-FI" sz="1200" dirty="0" err="1"/>
              <a:t>forecast</a:t>
            </a:r>
            <a:r>
              <a:rPr lang="fi-FI" sz="1200" dirty="0"/>
              <a:t> for </a:t>
            </a:r>
            <a:r>
              <a:rPr lang="fi-FI" sz="1200" dirty="0" err="1"/>
              <a:t>body</a:t>
            </a:r>
            <a:r>
              <a:rPr lang="fi-FI" sz="1200" dirty="0"/>
              <a:t> </a:t>
            </a:r>
            <a:r>
              <a:rPr lang="fi-FI" sz="1200" dirty="0" err="1"/>
              <a:t>locations</a:t>
            </a:r>
            <a:endParaRPr lang="en-GB" sz="1200" dirty="0"/>
          </a:p>
        </p:txBody>
      </p:sp>
      <p:pic>
        <p:nvPicPr>
          <p:cNvPr id="24" name="Kuva 23">
            <a:extLst>
              <a:ext uri="{FF2B5EF4-FFF2-40B4-BE49-F238E27FC236}">
                <a16:creationId xmlns:a16="http://schemas.microsoft.com/office/drawing/2014/main" id="{56A1F1C9-CF3E-4307-8BEA-B393C4252712}"/>
              </a:ext>
            </a:extLst>
          </p:cNvPr>
          <p:cNvPicPr>
            <a:picLocks noChangeAspect="1"/>
          </p:cNvPicPr>
          <p:nvPr/>
        </p:nvPicPr>
        <p:blipFill>
          <a:blip r:embed="rId3"/>
          <a:stretch>
            <a:fillRect/>
          </a:stretch>
        </p:blipFill>
        <p:spPr>
          <a:xfrm>
            <a:off x="5166360" y="4478489"/>
            <a:ext cx="1931670" cy="1080425"/>
          </a:xfrm>
          <a:prstGeom prst="rect">
            <a:avLst/>
          </a:prstGeom>
        </p:spPr>
      </p:pic>
      <p:sp>
        <p:nvSpPr>
          <p:cNvPr id="35" name="Suorakulmio 34">
            <a:extLst>
              <a:ext uri="{FF2B5EF4-FFF2-40B4-BE49-F238E27FC236}">
                <a16:creationId xmlns:a16="http://schemas.microsoft.com/office/drawing/2014/main" id="{CE377741-46D6-4643-99A0-F48E4642C355}"/>
              </a:ext>
            </a:extLst>
          </p:cNvPr>
          <p:cNvSpPr/>
          <p:nvPr/>
        </p:nvSpPr>
        <p:spPr>
          <a:xfrm>
            <a:off x="5416192" y="3107070"/>
            <a:ext cx="1241612" cy="725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dirty="0" err="1"/>
              <a:t>Interpretation</a:t>
            </a:r>
            <a:r>
              <a:rPr lang="fi-FI" sz="1200" dirty="0"/>
              <a:t> </a:t>
            </a:r>
            <a:r>
              <a:rPr lang="fi-FI" sz="1200" dirty="0" err="1"/>
              <a:t>Generation</a:t>
            </a:r>
            <a:endParaRPr lang="en-GB" sz="1200" dirty="0"/>
          </a:p>
        </p:txBody>
      </p:sp>
      <p:sp>
        <p:nvSpPr>
          <p:cNvPr id="36" name="Nuoli: Alas 35">
            <a:extLst>
              <a:ext uri="{FF2B5EF4-FFF2-40B4-BE49-F238E27FC236}">
                <a16:creationId xmlns:a16="http://schemas.microsoft.com/office/drawing/2014/main" id="{C643426E-16F2-4518-B3EC-6CF4DCB4659A}"/>
              </a:ext>
            </a:extLst>
          </p:cNvPr>
          <p:cNvSpPr/>
          <p:nvPr/>
        </p:nvSpPr>
        <p:spPr>
          <a:xfrm>
            <a:off x="5892218" y="257998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Nuoli: Alas 36">
            <a:extLst>
              <a:ext uri="{FF2B5EF4-FFF2-40B4-BE49-F238E27FC236}">
                <a16:creationId xmlns:a16="http://schemas.microsoft.com/office/drawing/2014/main" id="{C2CD7882-61CD-4240-94FB-2EA12EDBB212}"/>
              </a:ext>
            </a:extLst>
          </p:cNvPr>
          <p:cNvSpPr/>
          <p:nvPr/>
        </p:nvSpPr>
        <p:spPr>
          <a:xfrm>
            <a:off x="5892218" y="3995226"/>
            <a:ext cx="289560" cy="32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kstiruutu 26">
            <a:extLst>
              <a:ext uri="{FF2B5EF4-FFF2-40B4-BE49-F238E27FC236}">
                <a16:creationId xmlns:a16="http://schemas.microsoft.com/office/drawing/2014/main" id="{F6F178C2-D9EA-4805-835F-E74FD58D3BF2}"/>
              </a:ext>
            </a:extLst>
          </p:cNvPr>
          <p:cNvSpPr txBox="1"/>
          <p:nvPr/>
        </p:nvSpPr>
        <p:spPr>
          <a:xfrm>
            <a:off x="7595199" y="4869180"/>
            <a:ext cx="3188309" cy="461665"/>
          </a:xfrm>
          <a:prstGeom prst="rect">
            <a:avLst/>
          </a:prstGeom>
          <a:noFill/>
        </p:spPr>
        <p:txBody>
          <a:bodyPr wrap="none" rtlCol="0">
            <a:spAutoFit/>
          </a:bodyPr>
          <a:lstStyle/>
          <a:p>
            <a:r>
              <a:rPr lang="fi-FI" sz="1200" dirty="0"/>
              <a:t>(</a:t>
            </a:r>
            <a:r>
              <a:rPr lang="fi-FI" sz="1200" dirty="0" err="1"/>
              <a:t>Symmetric</a:t>
            </a:r>
            <a:r>
              <a:rPr lang="fi-FI" sz="1200" dirty="0"/>
              <a:t>) </a:t>
            </a:r>
            <a:r>
              <a:rPr lang="fi-FI" sz="1200" dirty="0" err="1"/>
              <a:t>collision</a:t>
            </a:r>
            <a:r>
              <a:rPr lang="fi-FI" sz="1200" dirty="0"/>
              <a:t> </a:t>
            </a:r>
            <a:r>
              <a:rPr lang="fi-FI" sz="1200" dirty="0" err="1"/>
              <a:t>probability</a:t>
            </a:r>
            <a:r>
              <a:rPr lang="fi-FI" sz="1200" dirty="0"/>
              <a:t> </a:t>
            </a:r>
            <a:r>
              <a:rPr lang="fi-FI" sz="1200" dirty="0" err="1"/>
              <a:t>matrix</a:t>
            </a:r>
            <a:endParaRPr lang="fi-FI" sz="1200" dirty="0"/>
          </a:p>
          <a:p>
            <a:r>
              <a:rPr lang="fi-FI" sz="1200" dirty="0" err="1"/>
              <a:t>p</a:t>
            </a:r>
            <a:r>
              <a:rPr lang="fi-FI" sz="1200" baseline="-25000" dirty="0" err="1"/>
              <a:t>nm</a:t>
            </a:r>
            <a:r>
              <a:rPr lang="fi-FI" sz="1200" baseline="-25000" dirty="0"/>
              <a:t> </a:t>
            </a:r>
            <a:r>
              <a:rPr lang="fi-FI" sz="1200" dirty="0"/>
              <a:t>= </a:t>
            </a:r>
            <a:r>
              <a:rPr lang="fi-FI" sz="1200" dirty="0" err="1"/>
              <a:t>probability</a:t>
            </a:r>
            <a:r>
              <a:rPr lang="fi-FI" sz="1200" dirty="0"/>
              <a:t> </a:t>
            </a:r>
            <a:r>
              <a:rPr lang="fi-FI" sz="1200" dirty="0" err="1"/>
              <a:t>that</a:t>
            </a:r>
            <a:r>
              <a:rPr lang="fi-FI" sz="1200" dirty="0"/>
              <a:t> </a:t>
            </a:r>
            <a:r>
              <a:rPr lang="fi-FI" sz="1200" dirty="0" err="1"/>
              <a:t>bodies</a:t>
            </a:r>
            <a:r>
              <a:rPr lang="fi-FI" sz="1200" dirty="0"/>
              <a:t> n and m </a:t>
            </a:r>
            <a:r>
              <a:rPr lang="fi-FI" sz="1200" dirty="0" err="1"/>
              <a:t>will</a:t>
            </a:r>
            <a:r>
              <a:rPr lang="fi-FI" sz="1200" dirty="0"/>
              <a:t> </a:t>
            </a:r>
            <a:r>
              <a:rPr lang="fi-FI" sz="1200" dirty="0" err="1"/>
              <a:t>collide</a:t>
            </a:r>
            <a:endParaRPr lang="en-GB" sz="1200" baseline="-25000" dirty="0"/>
          </a:p>
        </p:txBody>
      </p:sp>
    </p:spTree>
    <p:extLst>
      <p:ext uri="{BB962C8B-B14F-4D97-AF65-F5344CB8AC3E}">
        <p14:creationId xmlns:p14="http://schemas.microsoft.com/office/powerpoint/2010/main" val="428574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Probabilistic Model for Body</a:t>
            </a:r>
          </a:p>
        </p:txBody>
      </p:sp>
      <p:sp>
        <p:nvSpPr>
          <p:cNvPr id="4" name="Tekstiruutu 3">
            <a:extLst>
              <a:ext uri="{FF2B5EF4-FFF2-40B4-BE49-F238E27FC236}">
                <a16:creationId xmlns:a16="http://schemas.microsoft.com/office/drawing/2014/main" id="{979F776F-983C-414C-9C1B-D66065A1E65F}"/>
              </a:ext>
            </a:extLst>
          </p:cNvPr>
          <p:cNvSpPr txBox="1"/>
          <p:nvPr/>
        </p:nvSpPr>
        <p:spPr>
          <a:xfrm>
            <a:off x="5051090" y="510093"/>
            <a:ext cx="4318683" cy="1323439"/>
          </a:xfrm>
          <a:prstGeom prst="rect">
            <a:avLst/>
          </a:prstGeom>
          <a:noFill/>
        </p:spPr>
        <p:txBody>
          <a:bodyPr wrap="none" rtlCol="0">
            <a:spAutoFit/>
          </a:bodyPr>
          <a:lstStyle/>
          <a:p>
            <a:r>
              <a:rPr lang="fi-FI" sz="1600" dirty="0"/>
              <a:t>Some </a:t>
            </a:r>
            <a:r>
              <a:rPr lang="fi-FI" sz="1600" dirty="0" err="1"/>
              <a:t>form</a:t>
            </a:r>
            <a:r>
              <a:rPr lang="fi-FI" sz="1600" dirty="0"/>
              <a:t> of </a:t>
            </a:r>
            <a:r>
              <a:rPr lang="fi-FI" sz="1600" dirty="0" err="1"/>
              <a:t>spatial</a:t>
            </a:r>
            <a:r>
              <a:rPr lang="fi-FI" sz="1600" dirty="0"/>
              <a:t> </a:t>
            </a:r>
            <a:r>
              <a:rPr lang="fi-FI" sz="1600" dirty="0" err="1"/>
              <a:t>simplification</a:t>
            </a:r>
            <a:r>
              <a:rPr lang="fi-FI" sz="1600" dirty="0"/>
              <a:t> is </a:t>
            </a:r>
            <a:r>
              <a:rPr lang="fi-FI" sz="1600" dirty="0" err="1"/>
              <a:t>needed</a:t>
            </a:r>
            <a:r>
              <a:rPr lang="fi-FI" sz="1600" dirty="0"/>
              <a:t>, </a:t>
            </a:r>
            <a:r>
              <a:rPr lang="fi-FI" sz="1600" dirty="0" err="1"/>
              <a:t>like</a:t>
            </a:r>
            <a:endParaRPr lang="fi-FI" sz="1600" dirty="0"/>
          </a:p>
          <a:p>
            <a:pPr marL="285750" indent="-285750">
              <a:buFont typeface="Arial" panose="020B0604020202020204" pitchFamily="34" charset="0"/>
              <a:buChar char="•"/>
            </a:pPr>
            <a:r>
              <a:rPr lang="fi-FI" sz="1600" dirty="0" err="1"/>
              <a:t>cube</a:t>
            </a:r>
            <a:endParaRPr lang="fi-FI" sz="1600" dirty="0"/>
          </a:p>
          <a:p>
            <a:pPr marL="285750" indent="-285750">
              <a:buFont typeface="Arial" panose="020B0604020202020204" pitchFamily="34" charset="0"/>
              <a:buChar char="•"/>
            </a:pPr>
            <a:r>
              <a:rPr lang="fi-FI" sz="1600" dirty="0" err="1"/>
              <a:t>rectangular</a:t>
            </a:r>
            <a:r>
              <a:rPr lang="fi-FI" sz="1600" dirty="0"/>
              <a:t> </a:t>
            </a:r>
            <a:r>
              <a:rPr lang="fi-FI" sz="1600" dirty="0" err="1"/>
              <a:t>prism</a:t>
            </a:r>
            <a:endParaRPr lang="fi-FI" sz="1600" dirty="0"/>
          </a:p>
          <a:p>
            <a:pPr marL="285750" indent="-285750">
              <a:buFont typeface="Arial" panose="020B0604020202020204" pitchFamily="34" charset="0"/>
              <a:buChar char="•"/>
            </a:pPr>
            <a:r>
              <a:rPr lang="fi-FI" sz="1600" dirty="0" err="1"/>
              <a:t>cylinder</a:t>
            </a:r>
            <a:endParaRPr lang="fi-FI" sz="1600" dirty="0"/>
          </a:p>
          <a:p>
            <a:pPr marL="285750" indent="-285750">
              <a:buFont typeface="Arial" panose="020B0604020202020204" pitchFamily="34" charset="0"/>
              <a:buChar char="•"/>
            </a:pPr>
            <a:r>
              <a:rPr lang="fi-FI" sz="1600" dirty="0" err="1">
                <a:solidFill>
                  <a:schemeClr val="accent6">
                    <a:lumMod val="75000"/>
                  </a:schemeClr>
                </a:solidFill>
              </a:rPr>
              <a:t>sphere</a:t>
            </a:r>
            <a:r>
              <a:rPr lang="fi-FI" sz="1600" dirty="0"/>
              <a:t> (</a:t>
            </a:r>
            <a:r>
              <a:rPr lang="fi-FI" sz="1600" dirty="0" err="1"/>
              <a:t>probably</a:t>
            </a:r>
            <a:r>
              <a:rPr lang="fi-FI" sz="1600" dirty="0"/>
              <a:t> </a:t>
            </a:r>
            <a:r>
              <a:rPr lang="fi-FI" sz="1600" dirty="0" err="1"/>
              <a:t>the</a:t>
            </a:r>
            <a:r>
              <a:rPr lang="fi-FI" sz="1600" dirty="0"/>
              <a:t> </a:t>
            </a:r>
            <a:r>
              <a:rPr lang="fi-FI" sz="1600" dirty="0" err="1"/>
              <a:t>easiest</a:t>
            </a:r>
            <a:r>
              <a:rPr lang="fi-FI" sz="1600" dirty="0"/>
              <a:t> </a:t>
            </a:r>
            <a:r>
              <a:rPr lang="fi-FI" sz="1600" dirty="0" err="1"/>
              <a:t>math</a:t>
            </a:r>
            <a:r>
              <a:rPr lang="fi-FI" sz="1600" dirty="0"/>
              <a:t>)</a:t>
            </a:r>
            <a:endParaRPr lang="en-GB" sz="1600" dirty="0"/>
          </a:p>
        </p:txBody>
      </p:sp>
      <p:pic>
        <p:nvPicPr>
          <p:cNvPr id="1026" name="Picture 2" descr="Image result for man in bubble">
            <a:extLst>
              <a:ext uri="{FF2B5EF4-FFF2-40B4-BE49-F238E27FC236}">
                <a16:creationId xmlns:a16="http://schemas.microsoft.com/office/drawing/2014/main" id="{809A4049-B529-476B-AFE5-724B06C82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515" y="1050022"/>
            <a:ext cx="1646631" cy="162496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i 5">
            <a:extLst>
              <a:ext uri="{FF2B5EF4-FFF2-40B4-BE49-F238E27FC236}">
                <a16:creationId xmlns:a16="http://schemas.microsoft.com/office/drawing/2014/main" id="{B36BB73E-D6AF-4362-8852-71763ED795E2}"/>
              </a:ext>
            </a:extLst>
          </p:cNvPr>
          <p:cNvSpPr/>
          <p:nvPr/>
        </p:nvSpPr>
        <p:spPr>
          <a:xfrm>
            <a:off x="7076384" y="3026180"/>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uora nuoliyhdysviiva 16">
            <a:extLst>
              <a:ext uri="{FF2B5EF4-FFF2-40B4-BE49-F238E27FC236}">
                <a16:creationId xmlns:a16="http://schemas.microsoft.com/office/drawing/2014/main" id="{1F0657C6-8B71-4C5E-9FDA-9E1ABBB60473}"/>
              </a:ext>
            </a:extLst>
          </p:cNvPr>
          <p:cNvCxnSpPr/>
          <p:nvPr/>
        </p:nvCxnSpPr>
        <p:spPr>
          <a:xfrm flipV="1">
            <a:off x="5978456" y="4626747"/>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27E8721B-BF14-454A-ADD4-AC3BD0EE48AC}"/>
              </a:ext>
            </a:extLst>
          </p:cNvPr>
          <p:cNvCxnSpPr/>
          <p:nvPr/>
        </p:nvCxnSpPr>
        <p:spPr>
          <a:xfrm>
            <a:off x="5985130" y="5622628"/>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D545824E-3CA2-4178-8A4D-FAE4EA03A9A8}"/>
              </a:ext>
            </a:extLst>
          </p:cNvPr>
          <p:cNvCxnSpPr/>
          <p:nvPr/>
        </p:nvCxnSpPr>
        <p:spPr>
          <a:xfrm flipH="1">
            <a:off x="5491221" y="5622628"/>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kstiruutu 32">
            <a:extLst>
              <a:ext uri="{FF2B5EF4-FFF2-40B4-BE49-F238E27FC236}">
                <a16:creationId xmlns:a16="http://schemas.microsoft.com/office/drawing/2014/main" id="{5584B17A-476E-4AFC-8306-99E4669BD57C}"/>
              </a:ext>
            </a:extLst>
          </p:cNvPr>
          <p:cNvSpPr txBox="1"/>
          <p:nvPr/>
        </p:nvSpPr>
        <p:spPr>
          <a:xfrm>
            <a:off x="7090046" y="5649346"/>
            <a:ext cx="240772" cy="246221"/>
          </a:xfrm>
          <a:prstGeom prst="rect">
            <a:avLst/>
          </a:prstGeom>
          <a:noFill/>
        </p:spPr>
        <p:txBody>
          <a:bodyPr wrap="none" rtlCol="0">
            <a:spAutoFit/>
          </a:bodyPr>
          <a:lstStyle/>
          <a:p>
            <a:r>
              <a:rPr lang="fi-FI" sz="1000" dirty="0"/>
              <a:t>x</a:t>
            </a:r>
            <a:endParaRPr lang="en-GB" sz="1000" dirty="0"/>
          </a:p>
        </p:txBody>
      </p:sp>
      <p:sp>
        <p:nvSpPr>
          <p:cNvPr id="34" name="Tekstiruutu 33">
            <a:extLst>
              <a:ext uri="{FF2B5EF4-FFF2-40B4-BE49-F238E27FC236}">
                <a16:creationId xmlns:a16="http://schemas.microsoft.com/office/drawing/2014/main" id="{B766858B-8513-416A-9173-AF5407A22370}"/>
              </a:ext>
            </a:extLst>
          </p:cNvPr>
          <p:cNvSpPr txBox="1"/>
          <p:nvPr/>
        </p:nvSpPr>
        <p:spPr>
          <a:xfrm>
            <a:off x="5494066" y="5941567"/>
            <a:ext cx="235962" cy="246221"/>
          </a:xfrm>
          <a:prstGeom prst="rect">
            <a:avLst/>
          </a:prstGeom>
          <a:noFill/>
        </p:spPr>
        <p:txBody>
          <a:bodyPr wrap="none" rtlCol="0">
            <a:spAutoFit/>
          </a:bodyPr>
          <a:lstStyle/>
          <a:p>
            <a:r>
              <a:rPr lang="fi-FI" sz="1000" dirty="0"/>
              <a:t>z</a:t>
            </a:r>
            <a:endParaRPr lang="en-GB" sz="1000" dirty="0"/>
          </a:p>
        </p:txBody>
      </p:sp>
      <p:sp>
        <p:nvSpPr>
          <p:cNvPr id="38" name="Tekstiruutu 37">
            <a:extLst>
              <a:ext uri="{FF2B5EF4-FFF2-40B4-BE49-F238E27FC236}">
                <a16:creationId xmlns:a16="http://schemas.microsoft.com/office/drawing/2014/main" id="{EA36DC43-CBFB-4BC0-A049-CC7DA2929001}"/>
              </a:ext>
            </a:extLst>
          </p:cNvPr>
          <p:cNvSpPr txBox="1"/>
          <p:nvPr/>
        </p:nvSpPr>
        <p:spPr>
          <a:xfrm>
            <a:off x="5724022" y="4533306"/>
            <a:ext cx="242374" cy="246221"/>
          </a:xfrm>
          <a:prstGeom prst="rect">
            <a:avLst/>
          </a:prstGeom>
          <a:noFill/>
        </p:spPr>
        <p:txBody>
          <a:bodyPr wrap="none" rtlCol="0">
            <a:spAutoFit/>
          </a:bodyPr>
          <a:lstStyle/>
          <a:p>
            <a:r>
              <a:rPr lang="fi-FI" sz="1000" dirty="0"/>
              <a:t>y</a:t>
            </a:r>
            <a:endParaRPr lang="en-GB" sz="1000" dirty="0"/>
          </a:p>
        </p:txBody>
      </p:sp>
      <p:sp>
        <p:nvSpPr>
          <p:cNvPr id="8" name="Ellipsi 7">
            <a:extLst>
              <a:ext uri="{FF2B5EF4-FFF2-40B4-BE49-F238E27FC236}">
                <a16:creationId xmlns:a16="http://schemas.microsoft.com/office/drawing/2014/main" id="{D7290262-5DA5-4746-B461-E5621F1C2912}"/>
              </a:ext>
            </a:extLst>
          </p:cNvPr>
          <p:cNvSpPr/>
          <p:nvPr/>
        </p:nvSpPr>
        <p:spPr>
          <a:xfrm>
            <a:off x="7834499" y="3785337"/>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uora yhdysviiva 9">
            <a:extLst>
              <a:ext uri="{FF2B5EF4-FFF2-40B4-BE49-F238E27FC236}">
                <a16:creationId xmlns:a16="http://schemas.microsoft.com/office/drawing/2014/main" id="{AB51C488-ECD7-42FE-BF1B-9B0BEEB2EE6C}"/>
              </a:ext>
            </a:extLst>
          </p:cNvPr>
          <p:cNvCxnSpPr>
            <a:cxnSpLocks/>
            <a:endCxn id="8" idx="3"/>
          </p:cNvCxnSpPr>
          <p:nvPr/>
        </p:nvCxnSpPr>
        <p:spPr>
          <a:xfrm flipV="1">
            <a:off x="5985130" y="3872883"/>
            <a:ext cx="1864390" cy="174974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15B0463E-1F73-4ED9-A3A1-AE95CF0569F0}"/>
              </a:ext>
            </a:extLst>
          </p:cNvPr>
          <p:cNvCxnSpPr>
            <a:cxnSpLocks/>
            <a:stCxn id="8" idx="5"/>
          </p:cNvCxnSpPr>
          <p:nvPr/>
        </p:nvCxnSpPr>
        <p:spPr>
          <a:xfrm>
            <a:off x="7922045" y="3872883"/>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kstiruutu 44">
            <a:extLst>
              <a:ext uri="{FF2B5EF4-FFF2-40B4-BE49-F238E27FC236}">
                <a16:creationId xmlns:a16="http://schemas.microsoft.com/office/drawing/2014/main" id="{943957EC-E7FA-49E0-8A4E-A80719A61569}"/>
              </a:ext>
            </a:extLst>
          </p:cNvPr>
          <p:cNvSpPr txBox="1"/>
          <p:nvPr/>
        </p:nvSpPr>
        <p:spPr>
          <a:xfrm>
            <a:off x="8099423" y="3770182"/>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mc:AlternateContent xmlns:mc="http://schemas.openxmlformats.org/markup-compatibility/2006" xmlns:a14="http://schemas.microsoft.com/office/drawing/2010/main">
        <mc:Choice Requires="a14">
          <p:sp>
            <p:nvSpPr>
              <p:cNvPr id="42" name="Tekstiruutu 41">
                <a:extLst>
                  <a:ext uri="{FF2B5EF4-FFF2-40B4-BE49-F238E27FC236}">
                    <a16:creationId xmlns:a16="http://schemas.microsoft.com/office/drawing/2014/main" id="{9F52D4DC-4347-4171-8779-7B5AE53D8F64}"/>
                  </a:ext>
                </a:extLst>
              </p:cNvPr>
              <p:cNvSpPr txBox="1"/>
              <p:nvPr/>
            </p:nvSpPr>
            <p:spPr>
              <a:xfrm>
                <a:off x="8940774" y="3872883"/>
                <a:ext cx="1535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𝑠</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𝑠</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𝑠</m:t>
                      </m:r>
                      <m:r>
                        <a:rPr lang="fi-FI" sz="1400" b="0" i="1" smtClean="0">
                          <a:latin typeface="Cambria Math" panose="02040503050406030204" pitchFamily="18" charset="0"/>
                        </a:rPr>
                        <m:t>, </m:t>
                      </m:r>
                      <m:r>
                        <a:rPr lang="fi-FI" sz="1400" b="0" i="1" smtClean="0">
                          <a:latin typeface="Cambria Math" panose="02040503050406030204" pitchFamily="18" charset="0"/>
                        </a:rPr>
                        <m:t>𝑉𝑠</m:t>
                      </m:r>
                      <m:r>
                        <a:rPr lang="fi-FI" sz="1400" b="0" i="1" smtClean="0">
                          <a:latin typeface="Cambria Math" panose="02040503050406030204" pitchFamily="18" charset="0"/>
                        </a:rPr>
                        <m:t>)</m:t>
                      </m:r>
                    </m:oMath>
                  </m:oMathPara>
                </a14:m>
                <a:endParaRPr lang="en-GB" sz="1400" dirty="0"/>
              </a:p>
            </p:txBody>
          </p:sp>
        </mc:Choice>
        <mc:Fallback xmlns="">
          <p:sp>
            <p:nvSpPr>
              <p:cNvPr id="42" name="Tekstiruutu 41">
                <a:extLst>
                  <a:ext uri="{FF2B5EF4-FFF2-40B4-BE49-F238E27FC236}">
                    <a16:creationId xmlns:a16="http://schemas.microsoft.com/office/drawing/2014/main" id="{9F52D4DC-4347-4171-8779-7B5AE53D8F64}"/>
                  </a:ext>
                </a:extLst>
              </p:cNvPr>
              <p:cNvSpPr txBox="1">
                <a:spLocks noRot="1" noChangeAspect="1" noMove="1" noResize="1" noEditPoints="1" noAdjustHandles="1" noChangeArrowheads="1" noChangeShapeType="1" noTextEdit="1"/>
              </p:cNvSpPr>
              <p:nvPr/>
            </p:nvSpPr>
            <p:spPr>
              <a:xfrm>
                <a:off x="8940774" y="3872883"/>
                <a:ext cx="1535998" cy="215444"/>
              </a:xfrm>
              <a:prstGeom prst="rect">
                <a:avLst/>
              </a:prstGeom>
              <a:blipFill>
                <a:blip r:embed="rId3"/>
                <a:stretch>
                  <a:fillRect l="-397" r="-1587" b="-30556"/>
                </a:stretch>
              </a:blipFill>
            </p:spPr>
            <p:txBody>
              <a:bodyPr/>
              <a:lstStyle/>
              <a:p>
                <a:r>
                  <a:rPr lang="en-GB">
                    <a:noFill/>
                  </a:rPr>
                  <a:t> </a:t>
                </a:r>
              </a:p>
            </p:txBody>
          </p:sp>
        </mc:Fallback>
      </mc:AlternateContent>
      <p:cxnSp>
        <p:nvCxnSpPr>
          <p:cNvPr id="44" name="Suora nuoliyhdysviiva 43">
            <a:extLst>
              <a:ext uri="{FF2B5EF4-FFF2-40B4-BE49-F238E27FC236}">
                <a16:creationId xmlns:a16="http://schemas.microsoft.com/office/drawing/2014/main" id="{4B8FA6D4-D875-4828-9010-15AA83DD9AB6}"/>
              </a:ext>
            </a:extLst>
          </p:cNvPr>
          <p:cNvCxnSpPr>
            <a:cxnSpLocks/>
          </p:cNvCxnSpPr>
          <p:nvPr/>
        </p:nvCxnSpPr>
        <p:spPr>
          <a:xfrm flipH="1">
            <a:off x="10126980" y="3410953"/>
            <a:ext cx="525780" cy="4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kstiruutu 46">
            <a:extLst>
              <a:ext uri="{FF2B5EF4-FFF2-40B4-BE49-F238E27FC236}">
                <a16:creationId xmlns:a16="http://schemas.microsoft.com/office/drawing/2014/main" id="{EE096274-4D1A-4A86-8091-9EB6B89A3837}"/>
              </a:ext>
            </a:extLst>
          </p:cNvPr>
          <p:cNvSpPr txBox="1"/>
          <p:nvPr/>
        </p:nvSpPr>
        <p:spPr>
          <a:xfrm>
            <a:off x="10037614" y="3152001"/>
            <a:ext cx="1555747" cy="276999"/>
          </a:xfrm>
          <a:prstGeom prst="rect">
            <a:avLst/>
          </a:prstGeom>
          <a:noFill/>
        </p:spPr>
        <p:txBody>
          <a:bodyPr wrap="none" rtlCol="0">
            <a:spAutoFit/>
          </a:bodyPr>
          <a:lstStyle/>
          <a:p>
            <a:r>
              <a:rPr lang="fi-FI" sz="1200" dirty="0" err="1"/>
              <a:t>From</a:t>
            </a:r>
            <a:r>
              <a:rPr lang="fi-FI" sz="1200" dirty="0"/>
              <a:t> </a:t>
            </a:r>
            <a:r>
              <a:rPr lang="fi-FI" sz="1200" dirty="0" err="1"/>
              <a:t>state</a:t>
            </a:r>
            <a:r>
              <a:rPr lang="fi-FI" sz="1200" dirty="0"/>
              <a:t> </a:t>
            </a:r>
            <a:r>
              <a:rPr lang="fi-FI" sz="1200" dirty="0" err="1"/>
              <a:t>estimation</a:t>
            </a:r>
            <a:endParaRPr lang="en-GB" sz="1200" dirty="0"/>
          </a:p>
        </p:txBody>
      </p:sp>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DFC098B4-CC99-47D1-8B1B-405D6C34E335}"/>
                  </a:ext>
                </a:extLst>
              </p:cNvPr>
              <p:cNvSpPr txBox="1"/>
              <p:nvPr/>
            </p:nvSpPr>
            <p:spPr>
              <a:xfrm>
                <a:off x="8940774" y="4276406"/>
                <a:ext cx="18305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𝑃</m:t>
                      </m:r>
                      <m:d>
                        <m:dPr>
                          <m:ctrlPr>
                            <a:rPr lang="fi-FI" sz="1400" b="0" i="1" smtClean="0">
                              <a:latin typeface="Cambria Math" panose="02040503050406030204" pitchFamily="18" charset="0"/>
                            </a:rPr>
                          </m:ctrlPr>
                        </m:dPr>
                        <m:e>
                          <m:r>
                            <a:rPr lang="fi-FI" sz="1400" b="0" i="1" smtClean="0">
                              <a:latin typeface="Cambria Math" panose="02040503050406030204" pitchFamily="18" charset="0"/>
                            </a:rPr>
                            <m:t>𝑟</m:t>
                          </m:r>
                          <m:r>
                            <a:rPr lang="fi-FI" sz="1400" b="0" i="1" baseline="-25000" smtClean="0">
                              <a:latin typeface="Cambria Math" panose="02040503050406030204" pitchFamily="18" charset="0"/>
                            </a:rPr>
                            <m:t>𝑐</m:t>
                          </m:r>
                        </m:e>
                      </m:d>
                      <m:r>
                        <a:rPr lang="en-GB" sz="1400" i="1" smtClean="0">
                          <a:latin typeface="Cambria Math" panose="02040503050406030204" pitchFamily="18" charset="0"/>
                        </a:rPr>
                        <m:t>~</m:t>
                      </m:r>
                      <m:r>
                        <a:rPr lang="fi-FI" sz="1400" b="0" i="1" smtClean="0">
                          <a:latin typeface="Cambria Math" panose="02040503050406030204" pitchFamily="18" charset="0"/>
                        </a:rPr>
                        <m:t>𝑁</m:t>
                      </m:r>
                      <m:r>
                        <a:rPr lang="fi-FI" sz="1400" b="0" i="1" smtClean="0">
                          <a:latin typeface="Cambria Math" panose="02040503050406030204" pitchFamily="18" charset="0"/>
                        </a:rPr>
                        <m:t>(</m:t>
                      </m:r>
                      <m:r>
                        <a:rPr lang="fi-FI" sz="1400" b="0" i="1" smtClean="0">
                          <a:latin typeface="Cambria Math" panose="02040503050406030204" pitchFamily="18" charset="0"/>
                        </a:rPr>
                        <m:t>𝑟𝑐</m:t>
                      </m:r>
                      <m:r>
                        <a:rPr lang="fi-FI" sz="1400" b="0" i="1" smtClean="0">
                          <a:latin typeface="Cambria Math" panose="02040503050406030204" pitchFamily="18" charset="0"/>
                        </a:rPr>
                        <m:t> ⃓ </m:t>
                      </m:r>
                      <m:r>
                        <m:rPr>
                          <m:sty m:val="p"/>
                        </m:rPr>
                        <a:rPr lang="el-GR" sz="1400" b="0" i="1" smtClean="0">
                          <a:latin typeface="Cambria Math" panose="02040503050406030204" pitchFamily="18" charset="0"/>
                        </a:rPr>
                        <m:t>μ</m:t>
                      </m:r>
                      <m:r>
                        <a:rPr lang="fi-FI" sz="1400" b="0" i="1" baseline="-25000" smtClean="0">
                          <a:latin typeface="Cambria Math" panose="02040503050406030204" pitchFamily="18" charset="0"/>
                        </a:rPr>
                        <m:t>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 </m:t>
                      </m:r>
                      <m:r>
                        <a:rPr lang="fi-FI" sz="1400" b="0" i="1" smtClean="0">
                          <a:latin typeface="Cambria Math" panose="02040503050406030204" pitchFamily="18" charset="0"/>
                        </a:rPr>
                        <m:t>𝑉𝑟</m:t>
                      </m:r>
                      <m:r>
                        <a:rPr lang="fi-FI" sz="1400" b="0" i="1" baseline="-25000" smtClean="0">
                          <a:latin typeface="Cambria Math" panose="02040503050406030204" pitchFamily="18" charset="0"/>
                        </a:rPr>
                        <m:t>,</m:t>
                      </m:r>
                      <m:r>
                        <a:rPr lang="fi-FI" sz="1400" b="0" i="1" baseline="-25000" smtClean="0">
                          <a:latin typeface="Cambria Math" panose="02040503050406030204" pitchFamily="18" charset="0"/>
                        </a:rPr>
                        <m:t>𝑐</m:t>
                      </m:r>
                      <m:r>
                        <a:rPr lang="fi-FI" sz="1400" b="0" i="1" smtClean="0">
                          <a:latin typeface="Cambria Math" panose="02040503050406030204" pitchFamily="18" charset="0"/>
                        </a:rPr>
                        <m:t>)</m:t>
                      </m:r>
                    </m:oMath>
                  </m:oMathPara>
                </a14:m>
                <a:endParaRPr lang="en-GB" sz="1400" dirty="0"/>
              </a:p>
            </p:txBody>
          </p:sp>
        </mc:Choice>
        <mc:Fallback xmlns="">
          <p:sp>
            <p:nvSpPr>
              <p:cNvPr id="51" name="Tekstiruutu 50">
                <a:extLst>
                  <a:ext uri="{FF2B5EF4-FFF2-40B4-BE49-F238E27FC236}">
                    <a16:creationId xmlns:a16="http://schemas.microsoft.com/office/drawing/2014/main" id="{DFC098B4-CC99-47D1-8B1B-405D6C34E335}"/>
                  </a:ext>
                </a:extLst>
              </p:cNvPr>
              <p:cNvSpPr txBox="1">
                <a:spLocks noRot="1" noChangeAspect="1" noMove="1" noResize="1" noEditPoints="1" noAdjustHandles="1" noChangeArrowheads="1" noChangeShapeType="1" noTextEdit="1"/>
              </p:cNvSpPr>
              <p:nvPr/>
            </p:nvSpPr>
            <p:spPr>
              <a:xfrm>
                <a:off x="8940774" y="4276406"/>
                <a:ext cx="1830565" cy="215444"/>
              </a:xfrm>
              <a:prstGeom prst="rect">
                <a:avLst/>
              </a:prstGeom>
              <a:blipFill>
                <a:blip r:embed="rId4"/>
                <a:stretch>
                  <a:fillRect l="-1000" r="-2000" b="-31429"/>
                </a:stretch>
              </a:blipFill>
            </p:spPr>
            <p:txBody>
              <a:bodyPr/>
              <a:lstStyle/>
              <a:p>
                <a:r>
                  <a:rPr lang="en-GB">
                    <a:noFill/>
                  </a:rPr>
                  <a:t> </a:t>
                </a:r>
              </a:p>
            </p:txBody>
          </p:sp>
        </mc:Fallback>
      </mc:AlternateContent>
      <p:sp>
        <p:nvSpPr>
          <p:cNvPr id="52" name="Tekstiruutu 51">
            <a:extLst>
              <a:ext uri="{FF2B5EF4-FFF2-40B4-BE49-F238E27FC236}">
                <a16:creationId xmlns:a16="http://schemas.microsoft.com/office/drawing/2014/main" id="{950E1380-5226-4A1B-9815-8E8933A2D46D}"/>
              </a:ext>
            </a:extLst>
          </p:cNvPr>
          <p:cNvSpPr txBox="1"/>
          <p:nvPr/>
        </p:nvSpPr>
        <p:spPr>
          <a:xfrm>
            <a:off x="10243354" y="4777095"/>
            <a:ext cx="1519968" cy="276999"/>
          </a:xfrm>
          <a:prstGeom prst="rect">
            <a:avLst/>
          </a:prstGeom>
          <a:noFill/>
        </p:spPr>
        <p:txBody>
          <a:bodyPr wrap="none" rtlCol="0">
            <a:spAutoFit/>
          </a:bodyPr>
          <a:lstStyle/>
          <a:p>
            <a:r>
              <a:rPr lang="fi-FI" sz="1200" dirty="0"/>
              <a:t>Class </a:t>
            </a:r>
            <a:r>
              <a:rPr lang="fi-FI" sz="1200" dirty="0" err="1"/>
              <a:t>specific</a:t>
            </a:r>
            <a:r>
              <a:rPr lang="fi-FI" sz="1200" dirty="0"/>
              <a:t>, a priori</a:t>
            </a:r>
            <a:endParaRPr lang="en-GB" sz="1200" dirty="0"/>
          </a:p>
        </p:txBody>
      </p:sp>
      <p:cxnSp>
        <p:nvCxnSpPr>
          <p:cNvPr id="53" name="Suora nuoliyhdysviiva 52">
            <a:extLst>
              <a:ext uri="{FF2B5EF4-FFF2-40B4-BE49-F238E27FC236}">
                <a16:creationId xmlns:a16="http://schemas.microsoft.com/office/drawing/2014/main" id="{F6ECAB82-9BE0-4138-AEDD-83657149ACD2}"/>
              </a:ext>
            </a:extLst>
          </p:cNvPr>
          <p:cNvCxnSpPr>
            <a:cxnSpLocks/>
            <a:stCxn id="52" idx="0"/>
          </p:cNvCxnSpPr>
          <p:nvPr/>
        </p:nvCxnSpPr>
        <p:spPr>
          <a:xfrm flipH="1" flipV="1">
            <a:off x="10355830" y="4561163"/>
            <a:ext cx="647508" cy="21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A3931A30-BF89-4FBF-BACE-215CBCA343E9}"/>
              </a:ext>
            </a:extLst>
          </p:cNvPr>
          <p:cNvCxnSpPr>
            <a:cxnSpLocks/>
            <a:stCxn id="8" idx="0"/>
          </p:cNvCxnSpPr>
          <p:nvPr/>
        </p:nvCxnSpPr>
        <p:spPr>
          <a:xfrm flipH="1" flipV="1">
            <a:off x="7834499" y="3410955"/>
            <a:ext cx="51284" cy="37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03510C1D-8E10-4647-9F7F-AF3BDE88FCDF}"/>
              </a:ext>
            </a:extLst>
          </p:cNvPr>
          <p:cNvSpPr txBox="1"/>
          <p:nvPr/>
        </p:nvSpPr>
        <p:spPr>
          <a:xfrm>
            <a:off x="7667026" y="3646838"/>
            <a:ext cx="245580" cy="276999"/>
          </a:xfrm>
          <a:prstGeom prst="rect">
            <a:avLst/>
          </a:prstGeom>
          <a:noFill/>
        </p:spPr>
        <p:txBody>
          <a:bodyPr wrap="none" rtlCol="0">
            <a:spAutoFit/>
          </a:bodyPr>
          <a:lstStyle/>
          <a:p>
            <a:r>
              <a:rPr lang="fi-FI" sz="1200" dirty="0"/>
              <a:t>s</a:t>
            </a:r>
            <a:endParaRPr lang="en-GB" sz="1200" baseline="-25000" dirty="0"/>
          </a:p>
        </p:txBody>
      </p:sp>
      <p:pic>
        <p:nvPicPr>
          <p:cNvPr id="16" name="Kuva 15">
            <a:extLst>
              <a:ext uri="{FF2B5EF4-FFF2-40B4-BE49-F238E27FC236}">
                <a16:creationId xmlns:a16="http://schemas.microsoft.com/office/drawing/2014/main" id="{CBFF1A98-E2E6-4638-B887-403B65364EE5}"/>
              </a:ext>
            </a:extLst>
          </p:cNvPr>
          <p:cNvPicPr>
            <a:picLocks noChangeAspect="1"/>
          </p:cNvPicPr>
          <p:nvPr/>
        </p:nvPicPr>
        <p:blipFill>
          <a:blip r:embed="rId5"/>
          <a:stretch>
            <a:fillRect/>
          </a:stretch>
        </p:blipFill>
        <p:spPr>
          <a:xfrm>
            <a:off x="8109163" y="4791183"/>
            <a:ext cx="615315" cy="895004"/>
          </a:xfrm>
          <a:prstGeom prst="rect">
            <a:avLst/>
          </a:prstGeom>
        </p:spPr>
      </p:pic>
    </p:spTree>
    <p:extLst>
      <p:ext uri="{BB962C8B-B14F-4D97-AF65-F5344CB8AC3E}">
        <p14:creationId xmlns:p14="http://schemas.microsoft.com/office/powerpoint/2010/main" val="207411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 name="Ellipsi 2">
            <a:extLst>
              <a:ext uri="{FF2B5EF4-FFF2-40B4-BE49-F238E27FC236}">
                <a16:creationId xmlns:a16="http://schemas.microsoft.com/office/drawing/2014/main" id="{3E4BB549-4ED3-40DE-A129-7FE3007982C9}"/>
              </a:ext>
            </a:extLst>
          </p:cNvPr>
          <p:cNvSpPr/>
          <p:nvPr/>
        </p:nvSpPr>
        <p:spPr>
          <a:xfrm>
            <a:off x="5450647" y="792480"/>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i 36">
            <a:extLst>
              <a:ext uri="{FF2B5EF4-FFF2-40B4-BE49-F238E27FC236}">
                <a16:creationId xmlns:a16="http://schemas.microsoft.com/office/drawing/2014/main" id="{A7B98D2E-9A6F-4EB3-A677-0B7F5B3D5C61}"/>
              </a:ext>
            </a:extLst>
          </p:cNvPr>
          <p:cNvSpPr/>
          <p:nvPr/>
        </p:nvSpPr>
        <p:spPr>
          <a:xfrm>
            <a:off x="9122842" y="1089450"/>
            <a:ext cx="1052901" cy="1052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uora nuoliyhdysviiva 10">
            <a:extLst>
              <a:ext uri="{FF2B5EF4-FFF2-40B4-BE49-F238E27FC236}">
                <a16:creationId xmlns:a16="http://schemas.microsoft.com/office/drawing/2014/main" id="{995D8159-4FA6-495B-B734-F8C21F1B2B66}"/>
              </a:ext>
            </a:extLst>
          </p:cNvPr>
          <p:cNvCxnSpPr/>
          <p:nvPr/>
        </p:nvCxnSpPr>
        <p:spPr>
          <a:xfrm>
            <a:off x="5641147" y="998220"/>
            <a:ext cx="112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uora nuoliyhdysviiva 39">
            <a:extLst>
              <a:ext uri="{FF2B5EF4-FFF2-40B4-BE49-F238E27FC236}">
                <a16:creationId xmlns:a16="http://schemas.microsoft.com/office/drawing/2014/main" id="{0C6D33C3-557F-44B7-8CB6-804B5BCEAB53}"/>
              </a:ext>
            </a:extLst>
          </p:cNvPr>
          <p:cNvCxnSpPr>
            <a:cxnSpLocks/>
          </p:cNvCxnSpPr>
          <p:nvPr/>
        </p:nvCxnSpPr>
        <p:spPr>
          <a:xfrm flipV="1">
            <a:off x="5961187" y="1203961"/>
            <a:ext cx="883920" cy="51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Ellipsi 40">
            <a:extLst>
              <a:ext uri="{FF2B5EF4-FFF2-40B4-BE49-F238E27FC236}">
                <a16:creationId xmlns:a16="http://schemas.microsoft.com/office/drawing/2014/main" id="{2A054C3B-C477-4A2B-925B-059376F5B94C}"/>
              </a:ext>
            </a:extLst>
          </p:cNvPr>
          <p:cNvSpPr/>
          <p:nvPr/>
        </p:nvSpPr>
        <p:spPr>
          <a:xfrm>
            <a:off x="6499556" y="796291"/>
            <a:ext cx="403860" cy="40386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Ellipsi 42">
            <a:extLst>
              <a:ext uri="{FF2B5EF4-FFF2-40B4-BE49-F238E27FC236}">
                <a16:creationId xmlns:a16="http://schemas.microsoft.com/office/drawing/2014/main" id="{C45D653A-5D59-4449-A42A-590E1D60FC18}"/>
              </a:ext>
            </a:extLst>
          </p:cNvPr>
          <p:cNvSpPr/>
          <p:nvPr/>
        </p:nvSpPr>
        <p:spPr>
          <a:xfrm>
            <a:off x="6610756" y="1017270"/>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kstiruutu 45">
            <a:extLst>
              <a:ext uri="{FF2B5EF4-FFF2-40B4-BE49-F238E27FC236}">
                <a16:creationId xmlns:a16="http://schemas.microsoft.com/office/drawing/2014/main" id="{4667C07B-F9F0-4AB0-A561-5964A4037E89}"/>
              </a:ext>
            </a:extLst>
          </p:cNvPr>
          <p:cNvSpPr txBox="1"/>
          <p:nvPr/>
        </p:nvSpPr>
        <p:spPr>
          <a:xfrm>
            <a:off x="5521133" y="740271"/>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48" name="Tekstiruutu 47">
            <a:extLst>
              <a:ext uri="{FF2B5EF4-FFF2-40B4-BE49-F238E27FC236}">
                <a16:creationId xmlns:a16="http://schemas.microsoft.com/office/drawing/2014/main" id="{C792F6A1-502F-46C3-9300-FE97612EB070}"/>
              </a:ext>
            </a:extLst>
          </p:cNvPr>
          <p:cNvSpPr txBox="1"/>
          <p:nvPr/>
        </p:nvSpPr>
        <p:spPr>
          <a:xfrm>
            <a:off x="5780654" y="1591239"/>
            <a:ext cx="269626" cy="276999"/>
          </a:xfrm>
          <a:prstGeom prst="rect">
            <a:avLst/>
          </a:prstGeom>
          <a:noFill/>
        </p:spPr>
        <p:txBody>
          <a:bodyPr wrap="none" rtlCol="0">
            <a:spAutoFit/>
          </a:bodyPr>
          <a:lstStyle/>
          <a:p>
            <a:r>
              <a:rPr lang="fi-FI" sz="1200" dirty="0" err="1"/>
              <a:t>s</a:t>
            </a:r>
            <a:r>
              <a:rPr lang="fi-FI" sz="1200" baseline="-25000" dirty="0" err="1"/>
              <a:t>j</a:t>
            </a:r>
            <a:endParaRPr lang="en-GB" sz="1200" baseline="-25000" dirty="0"/>
          </a:p>
        </p:txBody>
      </p:sp>
      <p:sp>
        <p:nvSpPr>
          <p:cNvPr id="49" name="Ellipsi 48">
            <a:extLst>
              <a:ext uri="{FF2B5EF4-FFF2-40B4-BE49-F238E27FC236}">
                <a16:creationId xmlns:a16="http://schemas.microsoft.com/office/drawing/2014/main" id="{2E16CA08-9406-4AEF-8FF4-FECCCF8C450A}"/>
              </a:ext>
            </a:extLst>
          </p:cNvPr>
          <p:cNvSpPr/>
          <p:nvPr/>
        </p:nvSpPr>
        <p:spPr>
          <a:xfrm>
            <a:off x="8733781" y="540140"/>
            <a:ext cx="1052901" cy="1052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i 49">
            <a:extLst>
              <a:ext uri="{FF2B5EF4-FFF2-40B4-BE49-F238E27FC236}">
                <a16:creationId xmlns:a16="http://schemas.microsoft.com/office/drawing/2014/main" id="{49412C80-1AFB-46BD-A60F-59819707FE7D}"/>
              </a:ext>
            </a:extLst>
          </p:cNvPr>
          <p:cNvSpPr/>
          <p:nvPr/>
        </p:nvSpPr>
        <p:spPr>
          <a:xfrm>
            <a:off x="5740207" y="1546860"/>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Ellipsi 53">
            <a:extLst>
              <a:ext uri="{FF2B5EF4-FFF2-40B4-BE49-F238E27FC236}">
                <a16:creationId xmlns:a16="http://schemas.microsoft.com/office/drawing/2014/main" id="{601FAF78-50B0-4933-B5F5-E60111EC5D4D}"/>
              </a:ext>
            </a:extLst>
          </p:cNvPr>
          <p:cNvSpPr/>
          <p:nvPr/>
        </p:nvSpPr>
        <p:spPr>
          <a:xfrm>
            <a:off x="9260231" y="1042724"/>
            <a:ext cx="47731" cy="47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Ellipsi 54">
            <a:extLst>
              <a:ext uri="{FF2B5EF4-FFF2-40B4-BE49-F238E27FC236}">
                <a16:creationId xmlns:a16="http://schemas.microsoft.com/office/drawing/2014/main" id="{946D4D93-1924-44A2-BE40-C4B0A3ABAAD6}"/>
              </a:ext>
            </a:extLst>
          </p:cNvPr>
          <p:cNvSpPr/>
          <p:nvPr/>
        </p:nvSpPr>
        <p:spPr>
          <a:xfrm>
            <a:off x="9620668" y="1582519"/>
            <a:ext cx="57248" cy="57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uora nuoliyhdysviiva 21">
            <a:extLst>
              <a:ext uri="{FF2B5EF4-FFF2-40B4-BE49-F238E27FC236}">
                <a16:creationId xmlns:a16="http://schemas.microsoft.com/office/drawing/2014/main" id="{B297A680-0301-41A0-880F-E6A401BEFFAC}"/>
              </a:ext>
            </a:extLst>
          </p:cNvPr>
          <p:cNvCxnSpPr>
            <a:cxnSpLocks/>
            <a:stCxn id="54" idx="1"/>
            <a:endCxn id="55" idx="6"/>
          </p:cNvCxnSpPr>
          <p:nvPr/>
        </p:nvCxnSpPr>
        <p:spPr>
          <a:xfrm>
            <a:off x="9267221" y="1049714"/>
            <a:ext cx="410695" cy="5614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kstiruutu 55">
            <a:extLst>
              <a:ext uri="{FF2B5EF4-FFF2-40B4-BE49-F238E27FC236}">
                <a16:creationId xmlns:a16="http://schemas.microsoft.com/office/drawing/2014/main" id="{5BBC475A-D595-493B-909A-3E389977D000}"/>
              </a:ext>
            </a:extLst>
          </p:cNvPr>
          <p:cNvSpPr txBox="1"/>
          <p:nvPr/>
        </p:nvSpPr>
        <p:spPr>
          <a:xfrm>
            <a:off x="9260231" y="1258262"/>
            <a:ext cx="312906" cy="276999"/>
          </a:xfrm>
          <a:prstGeom prst="rect">
            <a:avLst/>
          </a:prstGeom>
          <a:noFill/>
        </p:spPr>
        <p:txBody>
          <a:bodyPr wrap="none" rtlCol="0">
            <a:spAutoFit/>
          </a:bodyPr>
          <a:lstStyle/>
          <a:p>
            <a:r>
              <a:rPr lang="fi-FI" sz="1200" dirty="0" err="1"/>
              <a:t>d</a:t>
            </a:r>
            <a:r>
              <a:rPr lang="fi-FI" sz="1200" baseline="-25000" dirty="0" err="1"/>
              <a:t>ij</a:t>
            </a:r>
            <a:endParaRPr lang="en-GB" sz="1200" baseline="-25000" dirty="0"/>
          </a:p>
        </p:txBody>
      </p:sp>
      <p:cxnSp>
        <p:nvCxnSpPr>
          <p:cNvPr id="57" name="Suora nuoliyhdysviiva 56">
            <a:extLst>
              <a:ext uri="{FF2B5EF4-FFF2-40B4-BE49-F238E27FC236}">
                <a16:creationId xmlns:a16="http://schemas.microsoft.com/office/drawing/2014/main" id="{6F416E13-C01A-458D-8711-A7343E517599}"/>
              </a:ext>
            </a:extLst>
          </p:cNvPr>
          <p:cNvCxnSpPr>
            <a:cxnSpLocks/>
            <a:stCxn id="54" idx="6"/>
          </p:cNvCxnSpPr>
          <p:nvPr/>
        </p:nvCxnSpPr>
        <p:spPr>
          <a:xfrm flipV="1">
            <a:off x="9307962" y="624840"/>
            <a:ext cx="218990" cy="44175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uora nuoliyhdysviiva 57">
            <a:extLst>
              <a:ext uri="{FF2B5EF4-FFF2-40B4-BE49-F238E27FC236}">
                <a16:creationId xmlns:a16="http://schemas.microsoft.com/office/drawing/2014/main" id="{2AFBCDB4-FC8C-4A5F-83D3-43D117044D3C}"/>
              </a:ext>
            </a:extLst>
          </p:cNvPr>
          <p:cNvCxnSpPr>
            <a:cxnSpLocks/>
          </p:cNvCxnSpPr>
          <p:nvPr/>
        </p:nvCxnSpPr>
        <p:spPr>
          <a:xfrm flipV="1">
            <a:off x="9379815" y="1608132"/>
            <a:ext cx="241582" cy="477978"/>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kstiruutu 59">
            <a:extLst>
              <a:ext uri="{FF2B5EF4-FFF2-40B4-BE49-F238E27FC236}">
                <a16:creationId xmlns:a16="http://schemas.microsoft.com/office/drawing/2014/main" id="{E58788DB-1542-4838-9C4B-4E1CD0E702BC}"/>
              </a:ext>
            </a:extLst>
          </p:cNvPr>
          <p:cNvSpPr txBox="1"/>
          <p:nvPr/>
        </p:nvSpPr>
        <p:spPr>
          <a:xfrm>
            <a:off x="9464215" y="1698808"/>
            <a:ext cx="261610" cy="276999"/>
          </a:xfrm>
          <a:prstGeom prst="rect">
            <a:avLst/>
          </a:prstGeom>
          <a:noFill/>
        </p:spPr>
        <p:txBody>
          <a:bodyPr wrap="none" rtlCol="0">
            <a:spAutoFit/>
          </a:bodyPr>
          <a:lstStyle/>
          <a:p>
            <a:r>
              <a:rPr lang="fi-FI" sz="1200" dirty="0" err="1"/>
              <a:t>r</a:t>
            </a:r>
            <a:r>
              <a:rPr lang="fi-FI" sz="1200" baseline="-25000" dirty="0" err="1"/>
              <a:t>j</a:t>
            </a:r>
            <a:endParaRPr lang="en-GB" sz="1200" baseline="-25000" dirty="0"/>
          </a:p>
        </p:txBody>
      </p:sp>
      <p:sp>
        <p:nvSpPr>
          <p:cNvPr id="61" name="Tekstiruutu 60">
            <a:extLst>
              <a:ext uri="{FF2B5EF4-FFF2-40B4-BE49-F238E27FC236}">
                <a16:creationId xmlns:a16="http://schemas.microsoft.com/office/drawing/2014/main" id="{CC203DCE-F05D-424B-8DB8-3D866A41A739}"/>
              </a:ext>
            </a:extLst>
          </p:cNvPr>
          <p:cNvSpPr txBox="1"/>
          <p:nvPr/>
        </p:nvSpPr>
        <p:spPr>
          <a:xfrm>
            <a:off x="9193910" y="653980"/>
            <a:ext cx="261610" cy="276999"/>
          </a:xfrm>
          <a:prstGeom prst="rect">
            <a:avLst/>
          </a:prstGeom>
          <a:noFill/>
        </p:spPr>
        <p:txBody>
          <a:bodyPr wrap="none" rtlCol="0">
            <a:spAutoFit/>
          </a:bodyPr>
          <a:lstStyle/>
          <a:p>
            <a:r>
              <a:rPr lang="fi-FI" sz="1200" dirty="0" err="1"/>
              <a:t>r</a:t>
            </a:r>
            <a:r>
              <a:rPr lang="fi-FI" sz="1200" baseline="-25000" dirty="0" err="1"/>
              <a:t>i</a:t>
            </a:r>
            <a:endParaRPr lang="en-GB" sz="1200" baseline="-25000" dirty="0"/>
          </a:p>
        </p:txBody>
      </p:sp>
      <p:sp>
        <p:nvSpPr>
          <p:cNvPr id="31" name="Tekstiruutu 30">
            <a:extLst>
              <a:ext uri="{FF2B5EF4-FFF2-40B4-BE49-F238E27FC236}">
                <a16:creationId xmlns:a16="http://schemas.microsoft.com/office/drawing/2014/main" id="{B1742F86-E910-429D-8DAA-9E6B60879E86}"/>
              </a:ext>
            </a:extLst>
          </p:cNvPr>
          <p:cNvSpPr txBox="1"/>
          <p:nvPr/>
        </p:nvSpPr>
        <p:spPr>
          <a:xfrm>
            <a:off x="10144989" y="1809111"/>
            <a:ext cx="1630575" cy="276999"/>
          </a:xfrm>
          <a:prstGeom prst="rect">
            <a:avLst/>
          </a:prstGeom>
          <a:noFill/>
        </p:spPr>
        <p:txBody>
          <a:bodyPr wrap="none" rtlCol="0">
            <a:spAutoFit/>
          </a:bodyPr>
          <a:lstStyle/>
          <a:p>
            <a:r>
              <a:rPr lang="fi-FI" sz="1200" dirty="0" err="1"/>
              <a:t>Collision</a:t>
            </a:r>
            <a:r>
              <a:rPr lang="fi-FI" sz="1200" dirty="0"/>
              <a:t> </a:t>
            </a:r>
            <a:r>
              <a:rPr lang="fi-FI" sz="1200" dirty="0" err="1"/>
              <a:t>C</a:t>
            </a:r>
            <a:r>
              <a:rPr lang="fi-FI" sz="1200" baseline="-25000" dirty="0" err="1"/>
              <a:t>ij</a:t>
            </a:r>
            <a:r>
              <a:rPr lang="fi-FI" sz="1200" dirty="0"/>
              <a:t> </a:t>
            </a:r>
            <a:r>
              <a:rPr lang="fi-FI" sz="1200" dirty="0" err="1"/>
              <a:t>if</a:t>
            </a:r>
            <a:r>
              <a:rPr lang="fi-FI" sz="1200" dirty="0"/>
              <a:t> </a:t>
            </a:r>
            <a:r>
              <a:rPr lang="fi-FI" sz="1200" dirty="0" err="1"/>
              <a:t>d</a:t>
            </a:r>
            <a:r>
              <a:rPr lang="fi-FI" sz="1200" baseline="-25000" dirty="0" err="1"/>
              <a:t>ij</a:t>
            </a:r>
            <a:r>
              <a:rPr lang="fi-FI" sz="1200" dirty="0"/>
              <a:t> &lt; </a:t>
            </a:r>
            <a:r>
              <a:rPr lang="fi-FI" sz="1200" dirty="0" err="1"/>
              <a:t>r</a:t>
            </a:r>
            <a:r>
              <a:rPr lang="fi-FI" sz="1200" baseline="-25000" dirty="0" err="1"/>
              <a:t>i</a:t>
            </a:r>
            <a:r>
              <a:rPr lang="fi-FI" sz="1200" dirty="0"/>
              <a:t> + </a:t>
            </a:r>
            <a:r>
              <a:rPr lang="fi-FI" sz="1200" dirty="0" err="1"/>
              <a:t>r</a:t>
            </a:r>
            <a:r>
              <a:rPr lang="fi-FI" sz="1200" baseline="-25000" dirty="0" err="1"/>
              <a:t>j</a:t>
            </a:r>
            <a:endParaRPr lang="en-GB" sz="1200" baseline="-25000" dirty="0"/>
          </a:p>
        </p:txBody>
      </p:sp>
      <p:pic>
        <p:nvPicPr>
          <p:cNvPr id="32" name="Kuva 31">
            <a:extLst>
              <a:ext uri="{FF2B5EF4-FFF2-40B4-BE49-F238E27FC236}">
                <a16:creationId xmlns:a16="http://schemas.microsoft.com/office/drawing/2014/main" id="{1BF05C65-7B6E-43F7-BFC5-6FBA569AAABB}"/>
              </a:ext>
            </a:extLst>
          </p:cNvPr>
          <p:cNvPicPr>
            <a:picLocks noChangeAspect="1"/>
          </p:cNvPicPr>
          <p:nvPr/>
        </p:nvPicPr>
        <p:blipFill>
          <a:blip r:embed="rId2"/>
          <a:stretch>
            <a:fillRect/>
          </a:stretch>
        </p:blipFill>
        <p:spPr>
          <a:xfrm>
            <a:off x="5749371" y="2185311"/>
            <a:ext cx="1722769" cy="634377"/>
          </a:xfrm>
          <a:prstGeom prst="rect">
            <a:avLst/>
          </a:prstGeom>
        </p:spPr>
      </p:pic>
      <p:pic>
        <p:nvPicPr>
          <p:cNvPr id="59" name="Kuva 58">
            <a:extLst>
              <a:ext uri="{FF2B5EF4-FFF2-40B4-BE49-F238E27FC236}">
                <a16:creationId xmlns:a16="http://schemas.microsoft.com/office/drawing/2014/main" id="{13395351-B3B2-4A64-8E06-671CADAEA3BD}"/>
              </a:ext>
            </a:extLst>
          </p:cNvPr>
          <p:cNvPicPr>
            <a:picLocks noChangeAspect="1"/>
          </p:cNvPicPr>
          <p:nvPr/>
        </p:nvPicPr>
        <p:blipFill>
          <a:blip r:embed="rId3"/>
          <a:stretch>
            <a:fillRect/>
          </a:stretch>
        </p:blipFill>
        <p:spPr>
          <a:xfrm>
            <a:off x="8695072" y="2248118"/>
            <a:ext cx="3019831" cy="487996"/>
          </a:xfrm>
          <a:prstGeom prst="rect">
            <a:avLst/>
          </a:prstGeom>
        </p:spPr>
      </p:pic>
      <p:sp>
        <p:nvSpPr>
          <p:cNvPr id="62" name="Tekstiruutu 61">
            <a:extLst>
              <a:ext uri="{FF2B5EF4-FFF2-40B4-BE49-F238E27FC236}">
                <a16:creationId xmlns:a16="http://schemas.microsoft.com/office/drawing/2014/main" id="{D0465E99-6FD8-420E-BC52-BABDAB27F09E}"/>
              </a:ext>
            </a:extLst>
          </p:cNvPr>
          <p:cNvSpPr txBox="1"/>
          <p:nvPr/>
        </p:nvSpPr>
        <p:spPr>
          <a:xfrm>
            <a:off x="5339499" y="3899813"/>
            <a:ext cx="1278876" cy="276999"/>
          </a:xfrm>
          <a:prstGeom prst="rect">
            <a:avLst/>
          </a:prstGeom>
          <a:noFill/>
        </p:spPr>
        <p:txBody>
          <a:bodyPr wrap="none" rtlCol="0">
            <a:spAutoFit/>
          </a:bodyPr>
          <a:lstStyle/>
          <a:p>
            <a:r>
              <a:rPr lang="fi-FI" sz="1200" dirty="0" err="1"/>
              <a:t>Random</a:t>
            </a:r>
            <a:r>
              <a:rPr lang="fi-FI" sz="1200" dirty="0"/>
              <a:t> </a:t>
            </a:r>
            <a:r>
              <a:rPr lang="fi-FI" sz="1200" dirty="0" err="1"/>
              <a:t>variable</a:t>
            </a:r>
            <a:endParaRPr lang="en-GB" sz="1200" dirty="0"/>
          </a:p>
        </p:txBody>
      </p:sp>
      <p:sp>
        <p:nvSpPr>
          <p:cNvPr id="67" name="Tekstiruutu 66">
            <a:extLst>
              <a:ext uri="{FF2B5EF4-FFF2-40B4-BE49-F238E27FC236}">
                <a16:creationId xmlns:a16="http://schemas.microsoft.com/office/drawing/2014/main" id="{3151568C-147A-48CC-A787-A933C03ED021}"/>
              </a:ext>
            </a:extLst>
          </p:cNvPr>
          <p:cNvSpPr txBox="1"/>
          <p:nvPr/>
        </p:nvSpPr>
        <p:spPr>
          <a:xfrm>
            <a:off x="7378454" y="3960751"/>
            <a:ext cx="1744388" cy="230832"/>
          </a:xfrm>
          <a:prstGeom prst="rect">
            <a:avLst/>
          </a:prstGeom>
          <a:noFill/>
        </p:spPr>
        <p:txBody>
          <a:bodyPr wrap="none" rtlCol="0">
            <a:spAutoFit/>
          </a:bodyPr>
          <a:lstStyle/>
          <a:p>
            <a:r>
              <a:rPr lang="fi-FI" sz="900" dirty="0"/>
              <a:t>t: </a:t>
            </a:r>
            <a:r>
              <a:rPr lang="fi-FI" sz="900" dirty="0" err="1"/>
              <a:t>uniform</a:t>
            </a:r>
            <a:r>
              <a:rPr lang="fi-FI" sz="900" dirty="0"/>
              <a:t> </a:t>
            </a:r>
            <a:r>
              <a:rPr lang="fi-FI" sz="900" dirty="0" err="1"/>
              <a:t>distribution</a:t>
            </a:r>
            <a:r>
              <a:rPr lang="fi-FI" sz="900" dirty="0"/>
              <a:t> on [0, </a:t>
            </a:r>
            <a:r>
              <a:rPr lang="fi-FI" sz="900" dirty="0" err="1"/>
              <a:t>t</a:t>
            </a:r>
            <a:r>
              <a:rPr lang="fi-FI" sz="900" baseline="-25000" dirty="0" err="1"/>
              <a:t>end</a:t>
            </a:r>
            <a:r>
              <a:rPr lang="fi-FI" sz="900" dirty="0"/>
              <a:t>]</a:t>
            </a:r>
            <a:endParaRPr lang="en-GB" sz="900" dirty="0"/>
          </a:p>
        </p:txBody>
      </p:sp>
      <p:pic>
        <p:nvPicPr>
          <p:cNvPr id="65" name="Kuva 64">
            <a:extLst>
              <a:ext uri="{FF2B5EF4-FFF2-40B4-BE49-F238E27FC236}">
                <a16:creationId xmlns:a16="http://schemas.microsoft.com/office/drawing/2014/main" id="{5BAF41AC-F212-46C8-B8E6-48A950FA79B8}"/>
              </a:ext>
            </a:extLst>
          </p:cNvPr>
          <p:cNvPicPr>
            <a:picLocks noChangeAspect="1"/>
          </p:cNvPicPr>
          <p:nvPr/>
        </p:nvPicPr>
        <p:blipFill>
          <a:blip r:embed="rId4"/>
          <a:stretch>
            <a:fillRect/>
          </a:stretch>
        </p:blipFill>
        <p:spPr>
          <a:xfrm>
            <a:off x="6618375" y="3054279"/>
            <a:ext cx="812062" cy="2115781"/>
          </a:xfrm>
          <a:prstGeom prst="rect">
            <a:avLst/>
          </a:prstGeom>
        </p:spPr>
      </p:pic>
      <p:pic>
        <p:nvPicPr>
          <p:cNvPr id="66" name="Kuva 65">
            <a:extLst>
              <a:ext uri="{FF2B5EF4-FFF2-40B4-BE49-F238E27FC236}">
                <a16:creationId xmlns:a16="http://schemas.microsoft.com/office/drawing/2014/main" id="{F78A68B4-A4AF-45F7-AA2B-D837B9569B37}"/>
              </a:ext>
            </a:extLst>
          </p:cNvPr>
          <p:cNvPicPr>
            <a:picLocks noChangeAspect="1"/>
          </p:cNvPicPr>
          <p:nvPr/>
        </p:nvPicPr>
        <p:blipFill>
          <a:blip r:embed="rId5"/>
          <a:stretch>
            <a:fillRect/>
          </a:stretch>
        </p:blipFill>
        <p:spPr>
          <a:xfrm>
            <a:off x="9392482" y="4581352"/>
            <a:ext cx="1744388" cy="776047"/>
          </a:xfrm>
          <a:prstGeom prst="rect">
            <a:avLst/>
          </a:prstGeom>
        </p:spPr>
      </p:pic>
      <p:sp>
        <p:nvSpPr>
          <p:cNvPr id="72" name="Tekstiruutu 71">
            <a:extLst>
              <a:ext uri="{FF2B5EF4-FFF2-40B4-BE49-F238E27FC236}">
                <a16:creationId xmlns:a16="http://schemas.microsoft.com/office/drawing/2014/main" id="{EAC8B19B-4108-48E0-B651-2D90DA05AB86}"/>
              </a:ext>
            </a:extLst>
          </p:cNvPr>
          <p:cNvSpPr txBox="1"/>
          <p:nvPr/>
        </p:nvSpPr>
        <p:spPr>
          <a:xfrm>
            <a:off x="8449050" y="4830877"/>
            <a:ext cx="797013" cy="276999"/>
          </a:xfrm>
          <a:prstGeom prst="rect">
            <a:avLst/>
          </a:prstGeom>
          <a:noFill/>
        </p:spPr>
        <p:txBody>
          <a:bodyPr wrap="none" rtlCol="0">
            <a:spAutoFit/>
          </a:bodyPr>
          <a:lstStyle/>
          <a:p>
            <a:r>
              <a:rPr lang="fi-FI" sz="1200" dirty="0" err="1"/>
              <a:t>Sampling</a:t>
            </a:r>
            <a:r>
              <a:rPr lang="fi-FI" sz="1200" dirty="0"/>
              <a:t>:</a:t>
            </a:r>
            <a:endParaRPr lang="en-GB" sz="1200" dirty="0"/>
          </a:p>
        </p:txBody>
      </p:sp>
      <p:sp>
        <p:nvSpPr>
          <p:cNvPr id="69" name="Tekstiruutu 68">
            <a:extLst>
              <a:ext uri="{FF2B5EF4-FFF2-40B4-BE49-F238E27FC236}">
                <a16:creationId xmlns:a16="http://schemas.microsoft.com/office/drawing/2014/main" id="{A7F58191-0828-4CB1-AFFB-EEBA19D8DFF6}"/>
              </a:ext>
            </a:extLst>
          </p:cNvPr>
          <p:cNvSpPr txBox="1"/>
          <p:nvPr/>
        </p:nvSpPr>
        <p:spPr>
          <a:xfrm>
            <a:off x="5450647" y="5742355"/>
            <a:ext cx="6205575" cy="923330"/>
          </a:xfrm>
          <a:prstGeom prst="rect">
            <a:avLst/>
          </a:prstGeom>
          <a:noFill/>
        </p:spPr>
        <p:txBody>
          <a:bodyPr wrap="square" rtlCol="0">
            <a:spAutoFit/>
          </a:bodyPr>
          <a:lstStyle/>
          <a:p>
            <a:r>
              <a:rPr lang="fi-FI" dirty="0">
                <a:solidFill>
                  <a:srgbClr val="FF0000"/>
                </a:solidFill>
              </a:rPr>
              <a:t>Open </a:t>
            </a:r>
            <a:r>
              <a:rPr lang="fi-FI" dirty="0" err="1">
                <a:solidFill>
                  <a:srgbClr val="FF0000"/>
                </a:solidFill>
              </a:rPr>
              <a:t>question</a:t>
            </a:r>
            <a:r>
              <a:rPr lang="fi-FI" dirty="0">
                <a:solidFill>
                  <a:srgbClr val="FF0000"/>
                </a:solidFill>
              </a:rPr>
              <a:t>: </a:t>
            </a:r>
          </a:p>
          <a:p>
            <a:pPr marL="342900" indent="-342900">
              <a:buAutoNum type="arabicParenR"/>
            </a:pPr>
            <a:r>
              <a:rPr lang="fi-FI" dirty="0" err="1">
                <a:solidFill>
                  <a:srgbClr val="FF0000"/>
                </a:solidFill>
              </a:rPr>
              <a:t>Too</a:t>
            </a:r>
            <a:r>
              <a:rPr lang="fi-FI" dirty="0">
                <a:solidFill>
                  <a:srgbClr val="FF0000"/>
                </a:solidFill>
              </a:rPr>
              <a:t> </a:t>
            </a:r>
            <a:r>
              <a:rPr lang="fi-FI" dirty="0" err="1">
                <a:solidFill>
                  <a:srgbClr val="FF0000"/>
                </a:solidFill>
              </a:rPr>
              <a:t>many</a:t>
            </a:r>
            <a:r>
              <a:rPr lang="fi-FI" dirty="0">
                <a:solidFill>
                  <a:srgbClr val="FF0000"/>
                </a:solidFill>
              </a:rPr>
              <a:t> </a:t>
            </a:r>
            <a:r>
              <a:rPr lang="fi-FI" dirty="0" err="1">
                <a:solidFill>
                  <a:srgbClr val="FF0000"/>
                </a:solidFill>
              </a:rPr>
              <a:t>dimensions</a:t>
            </a:r>
            <a:r>
              <a:rPr lang="fi-FI" dirty="0">
                <a:solidFill>
                  <a:srgbClr val="FF0000"/>
                </a:solidFill>
              </a:rPr>
              <a:t>?</a:t>
            </a:r>
          </a:p>
          <a:p>
            <a:pPr marL="342900" indent="-342900">
              <a:buAutoNum type="arabicParenR"/>
            </a:pPr>
            <a:r>
              <a:rPr lang="fi-FI" dirty="0">
                <a:solidFill>
                  <a:srgbClr val="FF0000"/>
                </a:solidFill>
              </a:rPr>
              <a:t>More </a:t>
            </a:r>
            <a:r>
              <a:rPr lang="fi-FI" dirty="0" err="1">
                <a:solidFill>
                  <a:srgbClr val="FF0000"/>
                </a:solidFill>
              </a:rPr>
              <a:t>efficient</a:t>
            </a:r>
            <a:r>
              <a:rPr lang="fi-FI" dirty="0">
                <a:solidFill>
                  <a:srgbClr val="FF0000"/>
                </a:solidFill>
              </a:rPr>
              <a:t> </a:t>
            </a:r>
            <a:r>
              <a:rPr lang="fi-FI" dirty="0" err="1">
                <a:solidFill>
                  <a:srgbClr val="FF0000"/>
                </a:solidFill>
              </a:rPr>
              <a:t>sampling</a:t>
            </a:r>
            <a:r>
              <a:rPr lang="fi-FI" dirty="0">
                <a:solidFill>
                  <a:srgbClr val="FF0000"/>
                </a:solidFill>
              </a:rPr>
              <a:t> </a:t>
            </a:r>
            <a:r>
              <a:rPr lang="fi-FI" dirty="0" err="1">
                <a:solidFill>
                  <a:srgbClr val="FF0000"/>
                </a:solidFill>
              </a:rPr>
              <a:t>with</a:t>
            </a:r>
            <a:r>
              <a:rPr lang="fi-FI" dirty="0">
                <a:solidFill>
                  <a:srgbClr val="FF0000"/>
                </a:solidFill>
              </a:rPr>
              <a:t> MCMC / Metropolis-Hastings?</a:t>
            </a:r>
            <a:endParaRPr lang="en-GB" dirty="0">
              <a:solidFill>
                <a:srgbClr val="FF0000"/>
              </a:solidFill>
            </a:endParaRPr>
          </a:p>
        </p:txBody>
      </p:sp>
    </p:spTree>
    <p:extLst>
      <p:ext uri="{BB962C8B-B14F-4D97-AF65-F5344CB8AC3E}">
        <p14:creationId xmlns:p14="http://schemas.microsoft.com/office/powerpoint/2010/main" val="2877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33" name="Ellipsi 32">
            <a:extLst>
              <a:ext uri="{FF2B5EF4-FFF2-40B4-BE49-F238E27FC236}">
                <a16:creationId xmlns:a16="http://schemas.microsoft.com/office/drawing/2014/main" id="{6319EA84-0984-43AE-B418-0515A2586CE2}"/>
              </a:ext>
            </a:extLst>
          </p:cNvPr>
          <p:cNvSpPr/>
          <p:nvPr/>
        </p:nvSpPr>
        <p:spPr>
          <a:xfrm>
            <a:off x="5465931" y="1411324"/>
            <a:ext cx="1624994" cy="162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uora nuoliyhdysviiva 33">
            <a:extLst>
              <a:ext uri="{FF2B5EF4-FFF2-40B4-BE49-F238E27FC236}">
                <a16:creationId xmlns:a16="http://schemas.microsoft.com/office/drawing/2014/main" id="{3937759C-3646-49FC-87B9-74FE1A785B85}"/>
              </a:ext>
            </a:extLst>
          </p:cNvPr>
          <p:cNvCxnSpPr>
            <a:cxnSpLocks/>
          </p:cNvCxnSpPr>
          <p:nvPr/>
        </p:nvCxnSpPr>
        <p:spPr>
          <a:xfrm flipV="1">
            <a:off x="6271754" y="1035170"/>
            <a:ext cx="0" cy="118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uora nuoliyhdysviiva 34">
            <a:extLst>
              <a:ext uri="{FF2B5EF4-FFF2-40B4-BE49-F238E27FC236}">
                <a16:creationId xmlns:a16="http://schemas.microsoft.com/office/drawing/2014/main" id="{244A6AAF-2AE7-4B04-A60B-03E9716BD46F}"/>
              </a:ext>
            </a:extLst>
          </p:cNvPr>
          <p:cNvCxnSpPr/>
          <p:nvPr/>
        </p:nvCxnSpPr>
        <p:spPr>
          <a:xfrm>
            <a:off x="6278428" y="2223821"/>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uora nuoliyhdysviiva 35">
            <a:extLst>
              <a:ext uri="{FF2B5EF4-FFF2-40B4-BE49-F238E27FC236}">
                <a16:creationId xmlns:a16="http://schemas.microsoft.com/office/drawing/2014/main" id="{2686DB9B-403D-4AE3-8142-F074BE416A35}"/>
              </a:ext>
            </a:extLst>
          </p:cNvPr>
          <p:cNvCxnSpPr>
            <a:cxnSpLocks/>
          </p:cNvCxnSpPr>
          <p:nvPr/>
        </p:nvCxnSpPr>
        <p:spPr>
          <a:xfrm flipH="1">
            <a:off x="5402320" y="2223821"/>
            <a:ext cx="869435" cy="70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691CB3ED-3D2D-4D45-BABC-F78E53F0B4AC}"/>
              </a:ext>
            </a:extLst>
          </p:cNvPr>
          <p:cNvSpPr txBox="1"/>
          <p:nvPr/>
        </p:nvSpPr>
        <p:spPr>
          <a:xfrm>
            <a:off x="7383344" y="2250539"/>
            <a:ext cx="240772" cy="246221"/>
          </a:xfrm>
          <a:prstGeom prst="rect">
            <a:avLst/>
          </a:prstGeom>
          <a:noFill/>
        </p:spPr>
        <p:txBody>
          <a:bodyPr wrap="none" rtlCol="0">
            <a:spAutoFit/>
          </a:bodyPr>
          <a:lstStyle/>
          <a:p>
            <a:r>
              <a:rPr lang="fi-FI" sz="1000" dirty="0"/>
              <a:t>x</a:t>
            </a:r>
            <a:endParaRPr lang="en-GB" sz="1000" dirty="0"/>
          </a:p>
        </p:txBody>
      </p:sp>
      <p:sp>
        <p:nvSpPr>
          <p:cNvPr id="39" name="Tekstiruutu 38">
            <a:extLst>
              <a:ext uri="{FF2B5EF4-FFF2-40B4-BE49-F238E27FC236}">
                <a16:creationId xmlns:a16="http://schemas.microsoft.com/office/drawing/2014/main" id="{7F11612B-6EB3-437B-B533-FD97EAE92FC4}"/>
              </a:ext>
            </a:extLst>
          </p:cNvPr>
          <p:cNvSpPr txBox="1"/>
          <p:nvPr/>
        </p:nvSpPr>
        <p:spPr>
          <a:xfrm>
            <a:off x="5787364" y="2542760"/>
            <a:ext cx="235962" cy="246221"/>
          </a:xfrm>
          <a:prstGeom prst="rect">
            <a:avLst/>
          </a:prstGeom>
          <a:noFill/>
        </p:spPr>
        <p:txBody>
          <a:bodyPr wrap="none" rtlCol="0">
            <a:spAutoFit/>
          </a:bodyPr>
          <a:lstStyle/>
          <a:p>
            <a:r>
              <a:rPr lang="fi-FI" sz="1000" dirty="0"/>
              <a:t>z</a:t>
            </a:r>
            <a:endParaRPr lang="en-GB" sz="1000" dirty="0"/>
          </a:p>
        </p:txBody>
      </p:sp>
      <p:sp>
        <p:nvSpPr>
          <p:cNvPr id="42" name="Tekstiruutu 41">
            <a:extLst>
              <a:ext uri="{FF2B5EF4-FFF2-40B4-BE49-F238E27FC236}">
                <a16:creationId xmlns:a16="http://schemas.microsoft.com/office/drawing/2014/main" id="{0AB8EF4E-FF46-47CF-B6F8-7B0288CF2574}"/>
              </a:ext>
            </a:extLst>
          </p:cNvPr>
          <p:cNvSpPr txBox="1"/>
          <p:nvPr/>
        </p:nvSpPr>
        <p:spPr>
          <a:xfrm>
            <a:off x="6017320" y="1134499"/>
            <a:ext cx="242374" cy="246221"/>
          </a:xfrm>
          <a:prstGeom prst="rect">
            <a:avLst/>
          </a:prstGeom>
          <a:noFill/>
        </p:spPr>
        <p:txBody>
          <a:bodyPr wrap="none" rtlCol="0">
            <a:spAutoFit/>
          </a:bodyPr>
          <a:lstStyle/>
          <a:p>
            <a:r>
              <a:rPr lang="fi-FI" sz="1000" dirty="0"/>
              <a:t>y</a:t>
            </a:r>
            <a:endParaRPr lang="en-GB" sz="1000" dirty="0"/>
          </a:p>
        </p:txBody>
      </p:sp>
      <p:sp>
        <p:nvSpPr>
          <p:cNvPr id="44" name="Ellipsi 43">
            <a:extLst>
              <a:ext uri="{FF2B5EF4-FFF2-40B4-BE49-F238E27FC236}">
                <a16:creationId xmlns:a16="http://schemas.microsoft.com/office/drawing/2014/main" id="{6776935A-98C5-4346-9A69-9B16A0FE903F}"/>
              </a:ext>
            </a:extLst>
          </p:cNvPr>
          <p:cNvSpPr/>
          <p:nvPr/>
        </p:nvSpPr>
        <p:spPr>
          <a:xfrm>
            <a:off x="6224046" y="2170481"/>
            <a:ext cx="102567" cy="102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uora yhdysviiva 46">
            <a:extLst>
              <a:ext uri="{FF2B5EF4-FFF2-40B4-BE49-F238E27FC236}">
                <a16:creationId xmlns:a16="http://schemas.microsoft.com/office/drawing/2014/main" id="{2C74A58F-CEAF-43DC-9990-D480FBC636F7}"/>
              </a:ext>
            </a:extLst>
          </p:cNvPr>
          <p:cNvCxnSpPr>
            <a:cxnSpLocks/>
            <a:stCxn id="44" idx="5"/>
          </p:cNvCxnSpPr>
          <p:nvPr/>
        </p:nvCxnSpPr>
        <p:spPr>
          <a:xfrm>
            <a:off x="6311592" y="2258027"/>
            <a:ext cx="696175" cy="34859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kstiruutu 50">
            <a:extLst>
              <a:ext uri="{FF2B5EF4-FFF2-40B4-BE49-F238E27FC236}">
                <a16:creationId xmlns:a16="http://schemas.microsoft.com/office/drawing/2014/main" id="{50EC836D-C76B-4F76-A786-026CF07AE894}"/>
              </a:ext>
            </a:extLst>
          </p:cNvPr>
          <p:cNvSpPr txBox="1"/>
          <p:nvPr/>
        </p:nvSpPr>
        <p:spPr>
          <a:xfrm>
            <a:off x="6488970" y="2155326"/>
            <a:ext cx="278602" cy="276999"/>
          </a:xfrm>
          <a:prstGeom prst="rect">
            <a:avLst/>
          </a:prstGeom>
          <a:noFill/>
        </p:spPr>
        <p:txBody>
          <a:bodyPr wrap="none" rtlCol="0">
            <a:spAutoFit/>
          </a:bodyPr>
          <a:lstStyle/>
          <a:p>
            <a:r>
              <a:rPr lang="fi-FI" sz="1200" dirty="0" err="1"/>
              <a:t>r</a:t>
            </a:r>
            <a:r>
              <a:rPr lang="fi-FI" sz="1200" baseline="-25000" dirty="0" err="1"/>
              <a:t>c</a:t>
            </a:r>
            <a:endParaRPr lang="en-GB" sz="1200" baseline="-25000" dirty="0"/>
          </a:p>
        </p:txBody>
      </p:sp>
      <p:sp>
        <p:nvSpPr>
          <p:cNvPr id="53" name="Tekstiruutu 52">
            <a:extLst>
              <a:ext uri="{FF2B5EF4-FFF2-40B4-BE49-F238E27FC236}">
                <a16:creationId xmlns:a16="http://schemas.microsoft.com/office/drawing/2014/main" id="{1D69762D-7894-44B2-804A-8BDAE3486D77}"/>
              </a:ext>
            </a:extLst>
          </p:cNvPr>
          <p:cNvSpPr txBox="1"/>
          <p:nvPr/>
        </p:nvSpPr>
        <p:spPr>
          <a:xfrm>
            <a:off x="6055137" y="2058652"/>
            <a:ext cx="245580" cy="276999"/>
          </a:xfrm>
          <a:prstGeom prst="rect">
            <a:avLst/>
          </a:prstGeom>
          <a:noFill/>
        </p:spPr>
        <p:txBody>
          <a:bodyPr wrap="none" rtlCol="0">
            <a:spAutoFit/>
          </a:bodyPr>
          <a:lstStyle/>
          <a:p>
            <a:r>
              <a:rPr lang="fi-FI" sz="1200" dirty="0"/>
              <a:t>s</a:t>
            </a:r>
            <a:endParaRPr lang="en-GB" sz="1200" baseline="-25000" dirty="0"/>
          </a:p>
        </p:txBody>
      </p:sp>
      <p:sp>
        <p:nvSpPr>
          <p:cNvPr id="6" name="Tekstiruutu 5">
            <a:extLst>
              <a:ext uri="{FF2B5EF4-FFF2-40B4-BE49-F238E27FC236}">
                <a16:creationId xmlns:a16="http://schemas.microsoft.com/office/drawing/2014/main" id="{2318E352-CB5B-454E-A04B-C21F51C231A5}"/>
              </a:ext>
            </a:extLst>
          </p:cNvPr>
          <p:cNvSpPr txBox="1"/>
          <p:nvPr/>
        </p:nvSpPr>
        <p:spPr>
          <a:xfrm>
            <a:off x="5331125" y="321177"/>
            <a:ext cx="3985386" cy="369332"/>
          </a:xfrm>
          <a:prstGeom prst="rect">
            <a:avLst/>
          </a:prstGeom>
          <a:noFill/>
        </p:spPr>
        <p:txBody>
          <a:bodyPr wrap="none" rtlCol="0">
            <a:spAutoFit/>
          </a:bodyPr>
          <a:lstStyle/>
          <a:p>
            <a:r>
              <a:rPr lang="fi-FI" dirty="0" err="1"/>
              <a:t>Simpler</a:t>
            </a:r>
            <a:r>
              <a:rPr lang="fi-FI" dirty="0"/>
              <a:t> case: </a:t>
            </a:r>
            <a:r>
              <a:rPr lang="fi-FI" dirty="0" err="1"/>
              <a:t>Collision</a:t>
            </a:r>
            <a:r>
              <a:rPr lang="fi-FI" dirty="0"/>
              <a:t> </a:t>
            </a:r>
            <a:r>
              <a:rPr lang="fi-FI" dirty="0" err="1"/>
              <a:t>with</a:t>
            </a:r>
            <a:r>
              <a:rPr lang="fi-FI" dirty="0"/>
              <a:t> </a:t>
            </a:r>
            <a:r>
              <a:rPr lang="fi-FI" dirty="0" err="1"/>
              <a:t>the</a:t>
            </a:r>
            <a:r>
              <a:rPr lang="fi-FI" dirty="0"/>
              <a:t> </a:t>
            </a:r>
            <a:r>
              <a:rPr lang="fi-FI" dirty="0" err="1"/>
              <a:t>observer</a:t>
            </a:r>
            <a:endParaRPr lang="en-GB" dirty="0"/>
          </a:p>
        </p:txBody>
      </p:sp>
      <p:sp>
        <p:nvSpPr>
          <p:cNvPr id="7" name="Tekstiruutu 6">
            <a:extLst>
              <a:ext uri="{FF2B5EF4-FFF2-40B4-BE49-F238E27FC236}">
                <a16:creationId xmlns:a16="http://schemas.microsoft.com/office/drawing/2014/main" id="{BDEF713A-FCA1-4F3C-8414-461F6D56F8A0}"/>
              </a:ext>
            </a:extLst>
          </p:cNvPr>
          <p:cNvSpPr txBox="1"/>
          <p:nvPr/>
        </p:nvSpPr>
        <p:spPr>
          <a:xfrm>
            <a:off x="7383344" y="1396125"/>
            <a:ext cx="3260380" cy="276999"/>
          </a:xfrm>
          <a:prstGeom prst="rect">
            <a:avLst/>
          </a:prstGeom>
          <a:noFill/>
        </p:spPr>
        <p:txBody>
          <a:bodyPr wrap="none" rtlCol="0">
            <a:spAutoFit/>
          </a:bodyPr>
          <a:lstStyle/>
          <a:p>
            <a:r>
              <a:rPr lang="fi-FI" sz="1200" dirty="0"/>
              <a:t>S=[0,0,0,0,0,0]</a:t>
            </a:r>
            <a:r>
              <a:rPr lang="fi-FI" sz="1200" baseline="30000" dirty="0"/>
              <a:t>T  </a:t>
            </a:r>
            <a:r>
              <a:rPr lang="fi-FI" sz="1200" dirty="0"/>
              <a:t>, </a:t>
            </a:r>
            <a:r>
              <a:rPr lang="fi-FI" sz="1200" dirty="0" err="1"/>
              <a:t>deterministic</a:t>
            </a:r>
            <a:r>
              <a:rPr lang="fi-FI" sz="1200" dirty="0"/>
              <a:t>, r = r[</a:t>
            </a:r>
            <a:r>
              <a:rPr lang="fi-FI" sz="1200" dirty="0" err="1"/>
              <a:t>class</a:t>
            </a:r>
            <a:r>
              <a:rPr lang="fi-FI" sz="1200" dirty="0"/>
              <a:t> person]</a:t>
            </a:r>
            <a:endParaRPr lang="en-GB" sz="1200" dirty="0"/>
          </a:p>
        </p:txBody>
      </p:sp>
      <p:sp>
        <p:nvSpPr>
          <p:cNvPr id="18" name="Ellipsi 17">
            <a:extLst>
              <a:ext uri="{FF2B5EF4-FFF2-40B4-BE49-F238E27FC236}">
                <a16:creationId xmlns:a16="http://schemas.microsoft.com/office/drawing/2014/main" id="{7F1C80FB-14A1-474B-BD34-556FCC162634}"/>
              </a:ext>
            </a:extLst>
          </p:cNvPr>
          <p:cNvSpPr/>
          <p:nvPr/>
        </p:nvSpPr>
        <p:spPr>
          <a:xfrm>
            <a:off x="8883634" y="2693534"/>
            <a:ext cx="403860" cy="403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uora nuoliyhdysviiva 19">
            <a:extLst>
              <a:ext uri="{FF2B5EF4-FFF2-40B4-BE49-F238E27FC236}">
                <a16:creationId xmlns:a16="http://schemas.microsoft.com/office/drawing/2014/main" id="{54D30A90-C94B-40B2-A6BF-9288A47A89F3}"/>
              </a:ext>
            </a:extLst>
          </p:cNvPr>
          <p:cNvCxnSpPr>
            <a:cxnSpLocks/>
          </p:cNvCxnSpPr>
          <p:nvPr/>
        </p:nvCxnSpPr>
        <p:spPr>
          <a:xfrm flipV="1">
            <a:off x="8368162" y="2773363"/>
            <a:ext cx="1534963" cy="93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lipsi 21">
            <a:extLst>
              <a:ext uri="{FF2B5EF4-FFF2-40B4-BE49-F238E27FC236}">
                <a16:creationId xmlns:a16="http://schemas.microsoft.com/office/drawing/2014/main" id="{0BB3654F-9DA9-416C-85D3-E9900FE6A9F0}"/>
              </a:ext>
            </a:extLst>
          </p:cNvPr>
          <p:cNvSpPr/>
          <p:nvPr/>
        </p:nvSpPr>
        <p:spPr>
          <a:xfrm>
            <a:off x="9069487" y="2958278"/>
            <a:ext cx="403860" cy="40386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kstiruutu 22">
            <a:extLst>
              <a:ext uri="{FF2B5EF4-FFF2-40B4-BE49-F238E27FC236}">
                <a16:creationId xmlns:a16="http://schemas.microsoft.com/office/drawing/2014/main" id="{D4612318-502A-402D-A97E-ED3B50383416}"/>
              </a:ext>
            </a:extLst>
          </p:cNvPr>
          <p:cNvSpPr txBox="1"/>
          <p:nvPr/>
        </p:nvSpPr>
        <p:spPr>
          <a:xfrm>
            <a:off x="8954120" y="2641325"/>
            <a:ext cx="245580" cy="276999"/>
          </a:xfrm>
          <a:prstGeom prst="rect">
            <a:avLst/>
          </a:prstGeom>
          <a:noFill/>
        </p:spPr>
        <p:txBody>
          <a:bodyPr wrap="none" rtlCol="0">
            <a:spAutoFit/>
          </a:bodyPr>
          <a:lstStyle/>
          <a:p>
            <a:r>
              <a:rPr lang="fi-FI" sz="1200" dirty="0"/>
              <a:t>s</a:t>
            </a:r>
            <a:endParaRPr lang="en-GB" sz="1200" baseline="-25000" dirty="0"/>
          </a:p>
        </p:txBody>
      </p:sp>
      <p:sp>
        <p:nvSpPr>
          <p:cNvPr id="24" name="Tekstiruutu 23">
            <a:extLst>
              <a:ext uri="{FF2B5EF4-FFF2-40B4-BE49-F238E27FC236}">
                <a16:creationId xmlns:a16="http://schemas.microsoft.com/office/drawing/2014/main" id="{50BEB11A-1AB6-4BA8-826D-6E5BC56FCAFA}"/>
              </a:ext>
            </a:extLst>
          </p:cNvPr>
          <p:cNvSpPr txBox="1"/>
          <p:nvPr/>
        </p:nvSpPr>
        <p:spPr>
          <a:xfrm>
            <a:off x="8187629" y="3584003"/>
            <a:ext cx="269626" cy="276999"/>
          </a:xfrm>
          <a:prstGeom prst="rect">
            <a:avLst/>
          </a:prstGeom>
          <a:noFill/>
        </p:spPr>
        <p:txBody>
          <a:bodyPr wrap="none" rtlCol="0">
            <a:spAutoFit/>
          </a:bodyPr>
          <a:lstStyle/>
          <a:p>
            <a:r>
              <a:rPr lang="fi-FI" sz="1200" dirty="0" err="1"/>
              <a:t>s</a:t>
            </a:r>
            <a:r>
              <a:rPr lang="fi-FI" sz="1200" baseline="-25000" dirty="0" err="1"/>
              <a:t>i</a:t>
            </a:r>
            <a:endParaRPr lang="en-GB" sz="1200" baseline="-25000" dirty="0"/>
          </a:p>
        </p:txBody>
      </p:sp>
      <p:sp>
        <p:nvSpPr>
          <p:cNvPr id="25" name="Ellipsi 24">
            <a:extLst>
              <a:ext uri="{FF2B5EF4-FFF2-40B4-BE49-F238E27FC236}">
                <a16:creationId xmlns:a16="http://schemas.microsoft.com/office/drawing/2014/main" id="{2A9D74B3-534A-4DC1-83B0-3A1401503585}"/>
              </a:ext>
            </a:extLst>
          </p:cNvPr>
          <p:cNvSpPr/>
          <p:nvPr/>
        </p:nvSpPr>
        <p:spPr>
          <a:xfrm>
            <a:off x="8147182" y="3539624"/>
            <a:ext cx="403860" cy="403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i 25">
            <a:extLst>
              <a:ext uri="{FF2B5EF4-FFF2-40B4-BE49-F238E27FC236}">
                <a16:creationId xmlns:a16="http://schemas.microsoft.com/office/drawing/2014/main" id="{7C619C0A-8AE3-49A4-B606-FDCB45A97F9D}"/>
              </a:ext>
            </a:extLst>
          </p:cNvPr>
          <p:cNvSpPr/>
          <p:nvPr/>
        </p:nvSpPr>
        <p:spPr>
          <a:xfrm>
            <a:off x="9059684" y="2855845"/>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Kuva 1">
            <a:extLst>
              <a:ext uri="{FF2B5EF4-FFF2-40B4-BE49-F238E27FC236}">
                <a16:creationId xmlns:a16="http://schemas.microsoft.com/office/drawing/2014/main" id="{D0A7D7A4-6D57-455D-8DBB-5C9E424520A0}"/>
              </a:ext>
            </a:extLst>
          </p:cNvPr>
          <p:cNvPicPr>
            <a:picLocks noChangeAspect="1"/>
          </p:cNvPicPr>
          <p:nvPr/>
        </p:nvPicPr>
        <p:blipFill>
          <a:blip r:embed="rId2"/>
          <a:stretch>
            <a:fillRect/>
          </a:stretch>
        </p:blipFill>
        <p:spPr>
          <a:xfrm>
            <a:off x="5402320" y="4215912"/>
            <a:ext cx="1213223" cy="1606918"/>
          </a:xfrm>
          <a:prstGeom prst="rect">
            <a:avLst/>
          </a:prstGeom>
        </p:spPr>
      </p:pic>
      <p:cxnSp>
        <p:nvCxnSpPr>
          <p:cNvPr id="8" name="Suora nuoliyhdysviiva 7">
            <a:extLst>
              <a:ext uri="{FF2B5EF4-FFF2-40B4-BE49-F238E27FC236}">
                <a16:creationId xmlns:a16="http://schemas.microsoft.com/office/drawing/2014/main" id="{D73615F8-05E6-4CDD-8858-219F21779D15}"/>
              </a:ext>
            </a:extLst>
          </p:cNvPr>
          <p:cNvCxnSpPr>
            <a:stCxn id="26" idx="5"/>
          </p:cNvCxnSpPr>
          <p:nvPr/>
        </p:nvCxnSpPr>
        <p:spPr>
          <a:xfrm>
            <a:off x="9133315" y="2929476"/>
            <a:ext cx="154179" cy="24504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69E52147-EFF3-4301-983E-A0FEFB44F257}"/>
              </a:ext>
            </a:extLst>
          </p:cNvPr>
          <p:cNvSpPr txBox="1"/>
          <p:nvPr/>
        </p:nvSpPr>
        <p:spPr>
          <a:xfrm>
            <a:off x="7513202" y="4628473"/>
            <a:ext cx="3314690" cy="1200329"/>
          </a:xfrm>
          <a:prstGeom prst="rect">
            <a:avLst/>
          </a:prstGeom>
          <a:noFill/>
        </p:spPr>
        <p:txBody>
          <a:bodyPr wrap="none" rtlCol="0">
            <a:spAutoFit/>
          </a:bodyPr>
          <a:lstStyle/>
          <a:p>
            <a:r>
              <a:rPr lang="fi-FI" sz="1200" dirty="0"/>
              <a:t>For </a:t>
            </a:r>
            <a:r>
              <a:rPr lang="fi-FI" sz="1200" dirty="0" err="1"/>
              <a:t>each</a:t>
            </a:r>
            <a:r>
              <a:rPr lang="fi-FI" sz="1200" dirty="0"/>
              <a:t> </a:t>
            </a:r>
            <a:r>
              <a:rPr lang="fi-FI" sz="1200" dirty="0" err="1"/>
              <a:t>body</a:t>
            </a:r>
            <a:r>
              <a:rPr lang="fi-FI" sz="1200" dirty="0"/>
              <a:t> i, a </a:t>
            </a:r>
            <a:r>
              <a:rPr lang="fi-FI" sz="1200" dirty="0" err="1"/>
              <a:t>random</a:t>
            </a:r>
            <a:r>
              <a:rPr lang="fi-FI" sz="1200" dirty="0"/>
              <a:t> </a:t>
            </a:r>
            <a:r>
              <a:rPr lang="fi-FI" sz="1200" dirty="0" err="1"/>
              <a:t>vector</a:t>
            </a:r>
            <a:r>
              <a:rPr lang="fi-FI" sz="1200" dirty="0"/>
              <a:t> r is </a:t>
            </a:r>
            <a:r>
              <a:rPr lang="fi-FI" sz="1200" dirty="0" err="1"/>
              <a:t>sampled</a:t>
            </a:r>
            <a:endParaRPr lang="fi-FI" sz="1200" dirty="0"/>
          </a:p>
          <a:p>
            <a:r>
              <a:rPr lang="fi-FI" sz="1200" dirty="0"/>
              <a:t>and </a:t>
            </a:r>
            <a:r>
              <a:rPr lang="fi-FI" sz="1200" dirty="0" err="1"/>
              <a:t>minimum</a:t>
            </a:r>
            <a:r>
              <a:rPr lang="fi-FI" sz="1200" dirty="0"/>
              <a:t> </a:t>
            </a:r>
            <a:r>
              <a:rPr lang="fi-FI" sz="1200" dirty="0" err="1"/>
              <a:t>distance</a:t>
            </a:r>
            <a:r>
              <a:rPr lang="fi-FI" sz="1200" dirty="0"/>
              <a:t> to </a:t>
            </a:r>
            <a:r>
              <a:rPr lang="fi-FI" sz="1200" dirty="0" err="1"/>
              <a:t>the</a:t>
            </a:r>
            <a:r>
              <a:rPr lang="fi-FI" sz="1200" dirty="0"/>
              <a:t> </a:t>
            </a:r>
            <a:r>
              <a:rPr lang="fi-FI" sz="1200" dirty="0" err="1"/>
              <a:t>observer</a:t>
            </a:r>
            <a:r>
              <a:rPr lang="fi-FI" sz="1200" dirty="0"/>
              <a:t> </a:t>
            </a:r>
            <a:r>
              <a:rPr lang="fi-FI" sz="1200" dirty="0" err="1"/>
              <a:t>calculated</a:t>
            </a:r>
            <a:r>
              <a:rPr lang="fi-FI" sz="1200" dirty="0"/>
              <a:t>.</a:t>
            </a:r>
          </a:p>
          <a:p>
            <a:r>
              <a:rPr lang="fi-FI" sz="1200" dirty="0"/>
              <a:t>If </a:t>
            </a:r>
            <a:r>
              <a:rPr lang="fi-FI" sz="1200" dirty="0" err="1"/>
              <a:t>the</a:t>
            </a:r>
            <a:r>
              <a:rPr lang="fi-FI" sz="1200" dirty="0"/>
              <a:t> </a:t>
            </a:r>
            <a:r>
              <a:rPr lang="fi-FI" sz="1200" dirty="0" err="1"/>
              <a:t>distance</a:t>
            </a:r>
            <a:r>
              <a:rPr lang="fi-FI" sz="1200" dirty="0"/>
              <a:t> is </a:t>
            </a:r>
            <a:r>
              <a:rPr lang="fi-FI" sz="1200" dirty="0" err="1"/>
              <a:t>less</a:t>
            </a:r>
            <a:r>
              <a:rPr lang="fi-FI" sz="1200" dirty="0"/>
              <a:t> </a:t>
            </a:r>
            <a:r>
              <a:rPr lang="fi-FI" sz="1200" dirty="0" err="1"/>
              <a:t>than</a:t>
            </a:r>
            <a:r>
              <a:rPr lang="fi-FI" sz="1200" dirty="0"/>
              <a:t> r1+r, </a:t>
            </a:r>
            <a:r>
              <a:rPr lang="fi-FI" sz="1200" dirty="0" err="1"/>
              <a:t>collision</a:t>
            </a:r>
            <a:r>
              <a:rPr lang="fi-FI" sz="1200" dirty="0"/>
              <a:t> </a:t>
            </a:r>
            <a:br>
              <a:rPr lang="fi-FI" sz="1200" dirty="0"/>
            </a:br>
            <a:r>
              <a:rPr lang="fi-FI" sz="1200" dirty="0" err="1"/>
              <a:t>occurred</a:t>
            </a:r>
            <a:r>
              <a:rPr lang="fi-FI" sz="1200" dirty="0"/>
              <a:t>. </a:t>
            </a:r>
            <a:r>
              <a:rPr lang="fi-FI" sz="1200" dirty="0" err="1"/>
              <a:t>The</a:t>
            </a:r>
            <a:r>
              <a:rPr lang="fi-FI" sz="1200" dirty="0"/>
              <a:t> proportion on </a:t>
            </a:r>
            <a:r>
              <a:rPr lang="fi-FI" sz="1200" dirty="0" err="1"/>
              <a:t>collisions</a:t>
            </a:r>
            <a:r>
              <a:rPr lang="fi-FI" sz="1200" dirty="0"/>
              <a:t> to</a:t>
            </a:r>
          </a:p>
          <a:p>
            <a:r>
              <a:rPr lang="fi-FI" sz="1200" dirty="0" err="1"/>
              <a:t>all</a:t>
            </a:r>
            <a:r>
              <a:rPr lang="fi-FI" sz="1200" dirty="0"/>
              <a:t> </a:t>
            </a:r>
            <a:r>
              <a:rPr lang="fi-FI" sz="1200" dirty="0" err="1"/>
              <a:t>cases</a:t>
            </a:r>
            <a:r>
              <a:rPr lang="fi-FI" sz="1200" dirty="0"/>
              <a:t> is </a:t>
            </a:r>
            <a:r>
              <a:rPr lang="fi-FI" sz="1200" dirty="0" err="1"/>
              <a:t>the</a:t>
            </a:r>
            <a:r>
              <a:rPr lang="fi-FI" sz="1200" dirty="0"/>
              <a:t> </a:t>
            </a:r>
            <a:r>
              <a:rPr lang="fi-FI" sz="1200" dirty="0" err="1"/>
              <a:t>probability</a:t>
            </a:r>
            <a:r>
              <a:rPr lang="fi-FI" sz="1200" dirty="0"/>
              <a:t> </a:t>
            </a:r>
            <a:r>
              <a:rPr lang="fi-FI" sz="1200" dirty="0" err="1"/>
              <a:t>estimate</a:t>
            </a:r>
            <a:r>
              <a:rPr lang="fi-FI" sz="1200" dirty="0"/>
              <a:t> for </a:t>
            </a:r>
            <a:r>
              <a:rPr lang="fi-FI" sz="1200" dirty="0" err="1"/>
              <a:t>the</a:t>
            </a:r>
            <a:endParaRPr lang="fi-FI" sz="1200" dirty="0"/>
          </a:p>
          <a:p>
            <a:r>
              <a:rPr lang="fi-FI" sz="1200" dirty="0" err="1"/>
              <a:t>body</a:t>
            </a:r>
            <a:r>
              <a:rPr lang="fi-FI" sz="1200" dirty="0"/>
              <a:t>/</a:t>
            </a:r>
            <a:r>
              <a:rPr lang="fi-FI" sz="1200" dirty="0" err="1"/>
              <a:t>observer</a:t>
            </a:r>
            <a:r>
              <a:rPr lang="fi-FI" sz="1200" dirty="0"/>
              <a:t> </a:t>
            </a:r>
            <a:r>
              <a:rPr lang="fi-FI" sz="1200" dirty="0" err="1"/>
              <a:t>collision</a:t>
            </a:r>
            <a:r>
              <a:rPr lang="fi-FI" sz="1200" dirty="0"/>
              <a:t>.</a:t>
            </a:r>
            <a:endParaRPr lang="en-GB" sz="1200" dirty="0"/>
          </a:p>
        </p:txBody>
      </p:sp>
    </p:spTree>
    <p:extLst>
      <p:ext uri="{BB962C8B-B14F-4D97-AF65-F5344CB8AC3E}">
        <p14:creationId xmlns:p14="http://schemas.microsoft.com/office/powerpoint/2010/main" val="1485692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27D5E6ED-5A17-42DA-AE9E-E85ADA0F2987}"/>
              </a:ext>
            </a:extLst>
          </p:cNvPr>
          <p:cNvPicPr>
            <a:picLocks noChangeAspect="1"/>
          </p:cNvPicPr>
          <p:nvPr/>
        </p:nvPicPr>
        <p:blipFill>
          <a:blip r:embed="rId2"/>
          <a:stretch>
            <a:fillRect/>
          </a:stretch>
        </p:blipFill>
        <p:spPr>
          <a:xfrm>
            <a:off x="5262667" y="176928"/>
            <a:ext cx="3848100" cy="1992766"/>
          </a:xfrm>
          <a:prstGeom prst="rect">
            <a:avLst/>
          </a:prstGeom>
        </p:spPr>
      </p:pic>
      <p:pic>
        <p:nvPicPr>
          <p:cNvPr id="4" name="Kuva 3">
            <a:extLst>
              <a:ext uri="{FF2B5EF4-FFF2-40B4-BE49-F238E27FC236}">
                <a16:creationId xmlns:a16="http://schemas.microsoft.com/office/drawing/2014/main" id="{89307657-8EA9-485E-B466-7C33E600F0F1}"/>
              </a:ext>
            </a:extLst>
          </p:cNvPr>
          <p:cNvPicPr>
            <a:picLocks noChangeAspect="1"/>
          </p:cNvPicPr>
          <p:nvPr/>
        </p:nvPicPr>
        <p:blipFill>
          <a:blip r:embed="rId3"/>
          <a:stretch>
            <a:fillRect/>
          </a:stretch>
        </p:blipFill>
        <p:spPr>
          <a:xfrm>
            <a:off x="9650912" y="1268561"/>
            <a:ext cx="1438275" cy="638175"/>
          </a:xfrm>
          <a:prstGeom prst="rect">
            <a:avLst/>
          </a:prstGeom>
        </p:spPr>
      </p:pic>
      <p:pic>
        <p:nvPicPr>
          <p:cNvPr id="10" name="Kuva 9">
            <a:extLst>
              <a:ext uri="{FF2B5EF4-FFF2-40B4-BE49-F238E27FC236}">
                <a16:creationId xmlns:a16="http://schemas.microsoft.com/office/drawing/2014/main" id="{96815986-AB78-4120-B967-68594400CB4C}"/>
              </a:ext>
            </a:extLst>
          </p:cNvPr>
          <p:cNvPicPr>
            <a:picLocks noChangeAspect="1"/>
          </p:cNvPicPr>
          <p:nvPr/>
        </p:nvPicPr>
        <p:blipFill>
          <a:blip r:embed="rId4"/>
          <a:stretch>
            <a:fillRect/>
          </a:stretch>
        </p:blipFill>
        <p:spPr>
          <a:xfrm>
            <a:off x="5595135" y="2745072"/>
            <a:ext cx="1371600" cy="504825"/>
          </a:xfrm>
          <a:prstGeom prst="rect">
            <a:avLst/>
          </a:prstGeom>
        </p:spPr>
      </p:pic>
      <p:pic>
        <p:nvPicPr>
          <p:cNvPr id="11" name="Kuva 10">
            <a:extLst>
              <a:ext uri="{FF2B5EF4-FFF2-40B4-BE49-F238E27FC236}">
                <a16:creationId xmlns:a16="http://schemas.microsoft.com/office/drawing/2014/main" id="{88FC7D31-7129-4391-84F7-4DC07F8A9F22}"/>
              </a:ext>
            </a:extLst>
          </p:cNvPr>
          <p:cNvPicPr>
            <a:picLocks noChangeAspect="1"/>
          </p:cNvPicPr>
          <p:nvPr/>
        </p:nvPicPr>
        <p:blipFill>
          <a:blip r:embed="rId5"/>
          <a:stretch>
            <a:fillRect/>
          </a:stretch>
        </p:blipFill>
        <p:spPr>
          <a:xfrm>
            <a:off x="7168793" y="2504588"/>
            <a:ext cx="1676400" cy="914400"/>
          </a:xfrm>
          <a:prstGeom prst="rect">
            <a:avLst/>
          </a:prstGeom>
        </p:spPr>
      </p:pic>
      <p:sp>
        <p:nvSpPr>
          <p:cNvPr id="12" name="Tekstiruutu 11">
            <a:extLst>
              <a:ext uri="{FF2B5EF4-FFF2-40B4-BE49-F238E27FC236}">
                <a16:creationId xmlns:a16="http://schemas.microsoft.com/office/drawing/2014/main" id="{213CA16E-634B-4E94-AE6B-213E80A97EDB}"/>
              </a:ext>
            </a:extLst>
          </p:cNvPr>
          <p:cNvSpPr txBox="1"/>
          <p:nvPr/>
        </p:nvSpPr>
        <p:spPr>
          <a:xfrm>
            <a:off x="9339209" y="2592456"/>
            <a:ext cx="2046073" cy="830997"/>
          </a:xfrm>
          <a:prstGeom prst="rect">
            <a:avLst/>
          </a:prstGeom>
          <a:noFill/>
        </p:spPr>
        <p:txBody>
          <a:bodyPr wrap="none" rtlCol="0">
            <a:spAutoFit/>
          </a:bodyPr>
          <a:lstStyle/>
          <a:p>
            <a:r>
              <a:rPr lang="fi-FI" sz="1200" dirty="0"/>
              <a:t>In </a:t>
            </a:r>
            <a:r>
              <a:rPr lang="fi-FI" sz="1200" dirty="0" err="1"/>
              <a:t>our</a:t>
            </a:r>
            <a:r>
              <a:rPr lang="fi-FI" sz="1200" dirty="0"/>
              <a:t> case:</a:t>
            </a:r>
          </a:p>
          <a:p>
            <a:r>
              <a:rPr lang="fi-FI" sz="1200" dirty="0"/>
              <a:t>  x</a:t>
            </a:r>
            <a:r>
              <a:rPr lang="fi-FI" sz="1200" baseline="-25000" dirty="0"/>
              <a:t>1</a:t>
            </a:r>
            <a:r>
              <a:rPr lang="fi-FI" sz="1200" dirty="0"/>
              <a:t>=P(0)</a:t>
            </a:r>
          </a:p>
          <a:p>
            <a:r>
              <a:rPr lang="fi-FI" sz="1200" dirty="0"/>
              <a:t>  x</a:t>
            </a:r>
            <a:r>
              <a:rPr lang="fi-FI" sz="1200" baseline="-25000" dirty="0"/>
              <a:t>2</a:t>
            </a:r>
            <a:r>
              <a:rPr lang="fi-FI" sz="1200" dirty="0"/>
              <a:t>=P(0)+V(0)  (</a:t>
            </a:r>
            <a:r>
              <a:rPr lang="fi-FI" sz="1200" dirty="0" err="1"/>
              <a:t>one</a:t>
            </a:r>
            <a:r>
              <a:rPr lang="fi-FI" sz="1200" dirty="0"/>
              <a:t> </a:t>
            </a:r>
            <a:r>
              <a:rPr lang="fi-FI" sz="1200" dirty="0" err="1"/>
              <a:t>sec</a:t>
            </a:r>
            <a:r>
              <a:rPr lang="fi-FI" sz="1200" dirty="0"/>
              <a:t> </a:t>
            </a:r>
            <a:r>
              <a:rPr lang="fi-FI" sz="1200" dirty="0" err="1"/>
              <a:t>delay</a:t>
            </a:r>
            <a:r>
              <a:rPr lang="fi-FI" sz="1200" dirty="0"/>
              <a:t>)</a:t>
            </a:r>
          </a:p>
          <a:p>
            <a:r>
              <a:rPr lang="fi-FI" sz="1200" dirty="0"/>
              <a:t>  x</a:t>
            </a:r>
            <a:r>
              <a:rPr lang="fi-FI" sz="1200" baseline="-25000" dirty="0"/>
              <a:t>0</a:t>
            </a:r>
            <a:r>
              <a:rPr lang="fi-FI" sz="1200" dirty="0"/>
              <a:t>=0</a:t>
            </a:r>
            <a:endParaRPr lang="en-GB" sz="1200" dirty="0"/>
          </a:p>
        </p:txBody>
      </p:sp>
      <p:pic>
        <p:nvPicPr>
          <p:cNvPr id="13" name="Kuva 12">
            <a:extLst>
              <a:ext uri="{FF2B5EF4-FFF2-40B4-BE49-F238E27FC236}">
                <a16:creationId xmlns:a16="http://schemas.microsoft.com/office/drawing/2014/main" id="{83E0BD70-C31C-45F4-B618-BBF1E68606D1}"/>
              </a:ext>
            </a:extLst>
          </p:cNvPr>
          <p:cNvPicPr>
            <a:picLocks noChangeAspect="1"/>
          </p:cNvPicPr>
          <p:nvPr/>
        </p:nvPicPr>
        <p:blipFill>
          <a:blip r:embed="rId6"/>
          <a:stretch>
            <a:fillRect/>
          </a:stretch>
        </p:blipFill>
        <p:spPr>
          <a:xfrm>
            <a:off x="5480925" y="4105994"/>
            <a:ext cx="3143250" cy="1009650"/>
          </a:xfrm>
          <a:prstGeom prst="rect">
            <a:avLst/>
          </a:prstGeom>
        </p:spPr>
      </p:pic>
      <p:sp>
        <p:nvSpPr>
          <p:cNvPr id="37" name="Tekstiruutu 36">
            <a:extLst>
              <a:ext uri="{FF2B5EF4-FFF2-40B4-BE49-F238E27FC236}">
                <a16:creationId xmlns:a16="http://schemas.microsoft.com/office/drawing/2014/main" id="{9B268F2E-B1C5-4536-B120-96BBBD7AD540}"/>
              </a:ext>
            </a:extLst>
          </p:cNvPr>
          <p:cNvSpPr txBox="1"/>
          <p:nvPr/>
        </p:nvSpPr>
        <p:spPr>
          <a:xfrm>
            <a:off x="8982729" y="4410981"/>
            <a:ext cx="1912318" cy="276999"/>
          </a:xfrm>
          <a:prstGeom prst="rect">
            <a:avLst/>
          </a:prstGeom>
          <a:noFill/>
        </p:spPr>
        <p:txBody>
          <a:bodyPr wrap="none" rtlCol="0">
            <a:spAutoFit/>
          </a:bodyPr>
          <a:lstStyle/>
          <a:p>
            <a:r>
              <a:rPr lang="fi-FI" sz="1200" dirty="0"/>
              <a:t>If t&lt;=0, </a:t>
            </a:r>
            <a:r>
              <a:rPr lang="fi-FI" sz="1200" dirty="0" err="1"/>
              <a:t>nearest</a:t>
            </a:r>
            <a:r>
              <a:rPr lang="fi-FI" sz="1200" dirty="0"/>
              <a:t> </a:t>
            </a:r>
            <a:r>
              <a:rPr lang="fi-FI" sz="1200" dirty="0" err="1"/>
              <a:t>point</a:t>
            </a:r>
            <a:r>
              <a:rPr lang="fi-FI" sz="1200" dirty="0"/>
              <a:t> is P(0)</a:t>
            </a:r>
            <a:endParaRPr lang="en-GB" sz="1200" dirty="0"/>
          </a:p>
        </p:txBody>
      </p:sp>
      <p:pic>
        <p:nvPicPr>
          <p:cNvPr id="14" name="Kuva 13">
            <a:extLst>
              <a:ext uri="{FF2B5EF4-FFF2-40B4-BE49-F238E27FC236}">
                <a16:creationId xmlns:a16="http://schemas.microsoft.com/office/drawing/2014/main" id="{7A9F0292-5899-4DE5-97C2-861610C318A9}"/>
              </a:ext>
            </a:extLst>
          </p:cNvPr>
          <p:cNvPicPr>
            <a:picLocks noChangeAspect="1"/>
          </p:cNvPicPr>
          <p:nvPr/>
        </p:nvPicPr>
        <p:blipFill>
          <a:blip r:embed="rId7"/>
          <a:stretch>
            <a:fillRect/>
          </a:stretch>
        </p:blipFill>
        <p:spPr>
          <a:xfrm>
            <a:off x="5553305" y="5083533"/>
            <a:ext cx="3848100" cy="933450"/>
          </a:xfrm>
          <a:prstGeom prst="rect">
            <a:avLst/>
          </a:prstGeom>
        </p:spPr>
      </p:pic>
    </p:spTree>
    <p:extLst>
      <p:ext uri="{BB962C8B-B14F-4D97-AF65-F5344CB8AC3E}">
        <p14:creationId xmlns:p14="http://schemas.microsoft.com/office/powerpoint/2010/main" val="265919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llipsi 10">
            <a:extLst>
              <a:ext uri="{FF2B5EF4-FFF2-40B4-BE49-F238E27FC236}">
                <a16:creationId xmlns:a16="http://schemas.microsoft.com/office/drawing/2014/main" id="{77FF0CEE-1F92-4077-A6EB-DCF9E6247683}"/>
              </a:ext>
            </a:extLst>
          </p:cNvPr>
          <p:cNvSpPr/>
          <p:nvPr/>
        </p:nvSpPr>
        <p:spPr>
          <a:xfrm>
            <a:off x="8425038" y="1544924"/>
            <a:ext cx="1932310" cy="1932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331125" y="321177"/>
            <a:ext cx="5583516" cy="646331"/>
          </a:xfrm>
          <a:prstGeom prst="rect">
            <a:avLst/>
          </a:prstGeom>
          <a:noFill/>
        </p:spPr>
        <p:txBody>
          <a:bodyPr wrap="none" rtlCol="0">
            <a:spAutoFit/>
          </a:bodyPr>
          <a:lstStyle/>
          <a:p>
            <a:r>
              <a:rPr lang="fi-FI" dirty="0"/>
              <a:t>Side </a:t>
            </a:r>
            <a:r>
              <a:rPr lang="fi-FI" dirty="0" err="1"/>
              <a:t>effect</a:t>
            </a:r>
            <a:r>
              <a:rPr lang="fi-FI" dirty="0"/>
              <a:t>: </a:t>
            </a:r>
            <a:r>
              <a:rPr lang="fi-FI" dirty="0" err="1"/>
              <a:t>instead</a:t>
            </a:r>
            <a:r>
              <a:rPr lang="fi-FI" dirty="0"/>
              <a:t> of </a:t>
            </a:r>
            <a:r>
              <a:rPr lang="fi-FI" dirty="0" err="1"/>
              <a:t>using</a:t>
            </a:r>
            <a:r>
              <a:rPr lang="fi-FI" dirty="0"/>
              <a:t> </a:t>
            </a:r>
            <a:r>
              <a:rPr lang="fi-FI" dirty="0" err="1"/>
              <a:t>height</a:t>
            </a:r>
            <a:r>
              <a:rPr lang="fi-FI" dirty="0"/>
              <a:t> in </a:t>
            </a:r>
            <a:r>
              <a:rPr lang="fi-FI" dirty="0" err="1"/>
              <a:t>distance</a:t>
            </a:r>
            <a:r>
              <a:rPr lang="fi-FI" dirty="0"/>
              <a:t> </a:t>
            </a:r>
            <a:r>
              <a:rPr lang="fi-FI" dirty="0" err="1"/>
              <a:t>estimation</a:t>
            </a:r>
            <a:r>
              <a:rPr lang="fi-FI" dirty="0"/>
              <a:t>,</a:t>
            </a:r>
          </a:p>
          <a:p>
            <a:r>
              <a:rPr lang="fi-FI" dirty="0"/>
              <a:t>radius of </a:t>
            </a:r>
            <a:r>
              <a:rPr lang="fi-FI" dirty="0" err="1"/>
              <a:t>enclosing</a:t>
            </a:r>
            <a:r>
              <a:rPr lang="fi-FI" dirty="0"/>
              <a:t> </a:t>
            </a:r>
            <a:r>
              <a:rPr lang="fi-FI" dirty="0" err="1"/>
              <a:t>circle</a:t>
            </a:r>
            <a:r>
              <a:rPr lang="fi-FI" dirty="0"/>
              <a:t> </a:t>
            </a:r>
            <a:r>
              <a:rPr lang="fi-FI" dirty="0" err="1"/>
              <a:t>will</a:t>
            </a:r>
            <a:r>
              <a:rPr lang="fi-FI" dirty="0"/>
              <a:t> </a:t>
            </a:r>
            <a:r>
              <a:rPr lang="fi-FI" dirty="0" err="1"/>
              <a:t>be</a:t>
            </a:r>
            <a:r>
              <a:rPr lang="fi-FI" dirty="0"/>
              <a:t> </a:t>
            </a:r>
            <a:r>
              <a:rPr lang="fi-FI" dirty="0" err="1"/>
              <a:t>used</a:t>
            </a:r>
            <a:r>
              <a:rPr lang="fi-FI" dirty="0"/>
              <a:t>:</a:t>
            </a:r>
            <a:endParaRPr lang="en-GB" dirty="0"/>
          </a:p>
        </p:txBody>
      </p:sp>
      <p:sp>
        <p:nvSpPr>
          <p:cNvPr id="2" name="Suorakulmio 1">
            <a:extLst>
              <a:ext uri="{FF2B5EF4-FFF2-40B4-BE49-F238E27FC236}">
                <a16:creationId xmlns:a16="http://schemas.microsoft.com/office/drawing/2014/main" id="{6D197A2E-7F5F-4693-9848-518E7E79F5F7}"/>
              </a:ext>
            </a:extLst>
          </p:cNvPr>
          <p:cNvSpPr/>
          <p:nvPr/>
        </p:nvSpPr>
        <p:spPr>
          <a:xfrm>
            <a:off x="8902096" y="1691565"/>
            <a:ext cx="1000664" cy="1630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uora nuoliyhdysviiva 3">
            <a:extLst>
              <a:ext uri="{FF2B5EF4-FFF2-40B4-BE49-F238E27FC236}">
                <a16:creationId xmlns:a16="http://schemas.microsoft.com/office/drawing/2014/main" id="{9F1193E5-9C8E-45F4-BF6B-DA70B95ECF19}"/>
              </a:ext>
            </a:extLst>
          </p:cNvPr>
          <p:cNvCxnSpPr/>
          <p:nvPr/>
        </p:nvCxnSpPr>
        <p:spPr>
          <a:xfrm>
            <a:off x="10144299" y="1691564"/>
            <a:ext cx="0" cy="163039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kstiruutu 21">
            <a:extLst>
              <a:ext uri="{FF2B5EF4-FFF2-40B4-BE49-F238E27FC236}">
                <a16:creationId xmlns:a16="http://schemas.microsoft.com/office/drawing/2014/main" id="{E7C76875-9FB6-4CB6-9F10-2F4FE4C9B455}"/>
              </a:ext>
            </a:extLst>
          </p:cNvPr>
          <p:cNvSpPr txBox="1"/>
          <p:nvPr/>
        </p:nvSpPr>
        <p:spPr>
          <a:xfrm>
            <a:off x="10144299" y="2374248"/>
            <a:ext cx="264816" cy="276999"/>
          </a:xfrm>
          <a:prstGeom prst="rect">
            <a:avLst/>
          </a:prstGeom>
          <a:noFill/>
        </p:spPr>
        <p:txBody>
          <a:bodyPr wrap="none" rtlCol="0">
            <a:spAutoFit/>
          </a:bodyPr>
          <a:lstStyle/>
          <a:p>
            <a:r>
              <a:rPr lang="fi-FI" sz="1200" dirty="0"/>
              <a:t>h</a:t>
            </a:r>
            <a:endParaRPr lang="en-GB" sz="1200" dirty="0"/>
          </a:p>
        </p:txBody>
      </p:sp>
      <p:cxnSp>
        <p:nvCxnSpPr>
          <p:cNvPr id="23" name="Suora nuoliyhdysviiva 22">
            <a:extLst>
              <a:ext uri="{FF2B5EF4-FFF2-40B4-BE49-F238E27FC236}">
                <a16:creationId xmlns:a16="http://schemas.microsoft.com/office/drawing/2014/main" id="{8E5152DF-43F4-4CB5-8F20-434F71C124D3}"/>
              </a:ext>
            </a:extLst>
          </p:cNvPr>
          <p:cNvCxnSpPr>
            <a:cxnSpLocks/>
          </p:cNvCxnSpPr>
          <p:nvPr/>
        </p:nvCxnSpPr>
        <p:spPr>
          <a:xfrm flipH="1">
            <a:off x="8902096" y="1510411"/>
            <a:ext cx="1000664"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kstiruutu 26">
            <a:extLst>
              <a:ext uri="{FF2B5EF4-FFF2-40B4-BE49-F238E27FC236}">
                <a16:creationId xmlns:a16="http://schemas.microsoft.com/office/drawing/2014/main" id="{21C7669D-9EE1-4FE1-B5D0-8A96ACBECF81}"/>
              </a:ext>
            </a:extLst>
          </p:cNvPr>
          <p:cNvSpPr txBox="1"/>
          <p:nvPr/>
        </p:nvSpPr>
        <p:spPr>
          <a:xfrm>
            <a:off x="9252768" y="1255774"/>
            <a:ext cx="295274" cy="276999"/>
          </a:xfrm>
          <a:prstGeom prst="rect">
            <a:avLst/>
          </a:prstGeom>
          <a:noFill/>
        </p:spPr>
        <p:txBody>
          <a:bodyPr wrap="none" rtlCol="0">
            <a:spAutoFit/>
          </a:bodyPr>
          <a:lstStyle/>
          <a:p>
            <a:r>
              <a:rPr lang="fi-FI" sz="1200" dirty="0"/>
              <a:t>w</a:t>
            </a:r>
            <a:endParaRPr lang="en-GB" sz="1200" dirty="0"/>
          </a:p>
        </p:txBody>
      </p:sp>
      <p:sp>
        <p:nvSpPr>
          <p:cNvPr id="12" name="Ellipsi 11">
            <a:extLst>
              <a:ext uri="{FF2B5EF4-FFF2-40B4-BE49-F238E27FC236}">
                <a16:creationId xmlns:a16="http://schemas.microsoft.com/office/drawing/2014/main" id="{6583E52D-EAFE-412D-B504-5791CEF51F54}"/>
              </a:ext>
            </a:extLst>
          </p:cNvPr>
          <p:cNvSpPr/>
          <p:nvPr/>
        </p:nvSpPr>
        <p:spPr>
          <a:xfrm>
            <a:off x="9356285" y="2331116"/>
            <a:ext cx="86264" cy="8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uora nuoliyhdysviiva 13">
            <a:extLst>
              <a:ext uri="{FF2B5EF4-FFF2-40B4-BE49-F238E27FC236}">
                <a16:creationId xmlns:a16="http://schemas.microsoft.com/office/drawing/2014/main" id="{50129CCE-F0CC-43BC-9CC8-CC0D8AFE0EE1}"/>
              </a:ext>
            </a:extLst>
          </p:cNvPr>
          <p:cNvCxnSpPr>
            <a:cxnSpLocks/>
            <a:stCxn id="12" idx="7"/>
          </p:cNvCxnSpPr>
          <p:nvPr/>
        </p:nvCxnSpPr>
        <p:spPr>
          <a:xfrm flipV="1">
            <a:off x="9429916" y="1691565"/>
            <a:ext cx="472844" cy="652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6F2C8491-0DCF-4CE1-9D5F-78595A919678}"/>
              </a:ext>
            </a:extLst>
          </p:cNvPr>
          <p:cNvSpPr txBox="1"/>
          <p:nvPr/>
        </p:nvSpPr>
        <p:spPr>
          <a:xfrm>
            <a:off x="9578899" y="1931944"/>
            <a:ext cx="237566" cy="276999"/>
          </a:xfrm>
          <a:prstGeom prst="rect">
            <a:avLst/>
          </a:prstGeom>
          <a:noFill/>
        </p:spPr>
        <p:txBody>
          <a:bodyPr wrap="none" rtlCol="0">
            <a:spAutoFit/>
          </a:bodyPr>
          <a:lstStyle/>
          <a:p>
            <a:r>
              <a:rPr lang="fi-FI" sz="1200" dirty="0"/>
              <a:t>r</a:t>
            </a:r>
            <a:endParaRPr lang="en-GB" sz="1200" dirty="0"/>
          </a:p>
        </p:txBody>
      </p:sp>
      <p:cxnSp>
        <p:nvCxnSpPr>
          <p:cNvPr id="17" name="Suora yhdysviiva 16">
            <a:extLst>
              <a:ext uri="{FF2B5EF4-FFF2-40B4-BE49-F238E27FC236}">
                <a16:creationId xmlns:a16="http://schemas.microsoft.com/office/drawing/2014/main" id="{C3A9B7C6-F4E8-4B50-A48E-95C8CC01F071}"/>
              </a:ext>
            </a:extLst>
          </p:cNvPr>
          <p:cNvCxnSpPr>
            <a:cxnSpLocks/>
            <a:stCxn id="12" idx="0"/>
            <a:endCxn id="27" idx="2"/>
          </p:cNvCxnSpPr>
          <p:nvPr/>
        </p:nvCxnSpPr>
        <p:spPr>
          <a:xfrm flipV="1">
            <a:off x="9399417" y="1532773"/>
            <a:ext cx="988" cy="798343"/>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2A5ABBCF-79DA-4253-8CD8-1B939FDFC0B4}"/>
              </a:ext>
            </a:extLst>
          </p:cNvPr>
          <p:cNvSpPr txBox="1"/>
          <p:nvPr/>
        </p:nvSpPr>
        <p:spPr>
          <a:xfrm>
            <a:off x="9356990" y="1952433"/>
            <a:ext cx="271228" cy="276999"/>
          </a:xfrm>
          <a:prstGeom prst="rect">
            <a:avLst/>
          </a:prstGeom>
          <a:noFill/>
        </p:spPr>
        <p:txBody>
          <a:bodyPr wrap="none" rtlCol="0">
            <a:spAutoFit/>
          </a:bodyPr>
          <a:lstStyle/>
          <a:p>
            <a:r>
              <a:rPr lang="fi-FI" sz="1200" dirty="0"/>
              <a:t>α</a:t>
            </a:r>
            <a:endParaRPr lang="en-GB" sz="1200" dirty="0"/>
          </a:p>
        </p:txBody>
      </p:sp>
      <p:sp>
        <p:nvSpPr>
          <p:cNvPr id="20" name="Tekstiruutu 19">
            <a:extLst>
              <a:ext uri="{FF2B5EF4-FFF2-40B4-BE49-F238E27FC236}">
                <a16:creationId xmlns:a16="http://schemas.microsoft.com/office/drawing/2014/main" id="{DEC8BEFB-B4E6-443F-8353-516AE7443A08}"/>
              </a:ext>
            </a:extLst>
          </p:cNvPr>
          <p:cNvSpPr txBox="1"/>
          <p:nvPr/>
        </p:nvSpPr>
        <p:spPr>
          <a:xfrm>
            <a:off x="5311831" y="1544924"/>
            <a:ext cx="2790572" cy="276999"/>
          </a:xfrm>
          <a:prstGeom prst="rect">
            <a:avLst/>
          </a:prstGeom>
          <a:noFill/>
        </p:spPr>
        <p:txBody>
          <a:bodyPr wrap="none" rtlCol="0">
            <a:spAutoFit/>
          </a:bodyPr>
          <a:lstStyle/>
          <a:p>
            <a:r>
              <a:rPr lang="fi-FI" sz="1200" dirty="0" err="1"/>
              <a:t>From</a:t>
            </a:r>
            <a:r>
              <a:rPr lang="fi-FI" sz="1200" dirty="0"/>
              <a:t> </a:t>
            </a:r>
            <a:r>
              <a:rPr lang="fi-FI" sz="1200" dirty="0" err="1"/>
              <a:t>bounding</a:t>
            </a:r>
            <a:r>
              <a:rPr lang="fi-FI" sz="1200" dirty="0"/>
              <a:t> box </a:t>
            </a:r>
            <a:r>
              <a:rPr lang="fi-FI" sz="1200" dirty="0" err="1"/>
              <a:t>coordinates</a:t>
            </a:r>
            <a:r>
              <a:rPr lang="fi-FI" sz="1200" dirty="0"/>
              <a:t> to radius:</a:t>
            </a:r>
            <a:endParaRPr lang="en-GB" sz="1200" dirty="0"/>
          </a:p>
        </p:txBody>
      </p:sp>
      <mc:AlternateContent xmlns:mc="http://schemas.openxmlformats.org/markup-compatibility/2006" xmlns:a14="http://schemas.microsoft.com/office/drawing/2010/main">
        <mc:Choice Requires="a14">
          <p:sp>
            <p:nvSpPr>
              <p:cNvPr id="21" name="Tekstiruutu 20">
                <a:extLst>
                  <a:ext uri="{FF2B5EF4-FFF2-40B4-BE49-F238E27FC236}">
                    <a16:creationId xmlns:a16="http://schemas.microsoft.com/office/drawing/2014/main" id="{02F83319-2525-44A6-8728-EB86951D1942}"/>
                  </a:ext>
                </a:extLst>
              </p:cNvPr>
              <p:cNvSpPr txBox="1"/>
              <p:nvPr/>
            </p:nvSpPr>
            <p:spPr>
              <a:xfrm>
                <a:off x="5748883" y="3434971"/>
                <a:ext cx="1596463" cy="451598"/>
              </a:xfrm>
              <a:prstGeom prst="rect">
                <a:avLst/>
              </a:prstGeom>
              <a:noFill/>
            </p:spPr>
            <p:txBody>
              <a:bodyPr wrap="none" lIns="0" tIns="0" rIns="0" bIns="0" rtlCol="0">
                <a:spAutoFit/>
              </a:bodyPr>
              <a:lstStyle/>
              <a:p>
                <a:r>
                  <a:rPr lang="en-GB" dirty="0"/>
                  <a:t>tan(</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𝑤</m:t>
                        </m:r>
                        <m:r>
                          <a:rPr lang="fi-FI" b="0" i="1" smtClean="0">
                            <a:latin typeface="Cambria Math" panose="02040503050406030204" pitchFamily="18" charset="0"/>
                          </a:rPr>
                          <m:t>/2</m:t>
                        </m:r>
                      </m:num>
                      <m:den>
                        <m:r>
                          <a:rPr lang="fi-FI" b="0" i="1" smtClean="0">
                            <a:latin typeface="Cambria Math" panose="02040503050406030204" pitchFamily="18" charset="0"/>
                          </a:rPr>
                          <m:t>h</m:t>
                        </m:r>
                        <m:r>
                          <a:rPr lang="fi-FI" b="0" i="1" smtClean="0">
                            <a:latin typeface="Cambria Math" panose="02040503050406030204" pitchFamily="18" charset="0"/>
                          </a:rPr>
                          <m:t>/2</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xmlns="">
          <p:sp>
            <p:nvSpPr>
              <p:cNvPr id="21" name="Tekstiruutu 20">
                <a:extLst>
                  <a:ext uri="{FF2B5EF4-FFF2-40B4-BE49-F238E27FC236}">
                    <a16:creationId xmlns:a16="http://schemas.microsoft.com/office/drawing/2014/main" id="{02F83319-2525-44A6-8728-EB86951D1942}"/>
                  </a:ext>
                </a:extLst>
              </p:cNvPr>
              <p:cNvSpPr txBox="1">
                <a:spLocks noRot="1" noChangeAspect="1" noMove="1" noResize="1" noEditPoints="1" noAdjustHandles="1" noChangeArrowheads="1" noChangeShapeType="1" noTextEdit="1"/>
              </p:cNvSpPr>
              <p:nvPr/>
            </p:nvSpPr>
            <p:spPr>
              <a:xfrm>
                <a:off x="5748883" y="3434971"/>
                <a:ext cx="1596463" cy="451598"/>
              </a:xfrm>
              <a:prstGeom prst="rect">
                <a:avLst/>
              </a:prstGeom>
              <a:blipFill>
                <a:blip r:embed="rId2"/>
                <a:stretch>
                  <a:fillRect l="-8779" t="-2667" r="-2290" b="-14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139D85C9-98C5-4888-B0AD-4898A9E309AC}"/>
                  </a:ext>
                </a:extLst>
              </p:cNvPr>
              <p:cNvSpPr txBox="1"/>
              <p:nvPr/>
            </p:nvSpPr>
            <p:spPr>
              <a:xfrm>
                <a:off x="5771933" y="3964739"/>
                <a:ext cx="1550361" cy="404341"/>
              </a:xfrm>
              <a:prstGeom prst="rect">
                <a:avLst/>
              </a:prstGeom>
              <a:noFill/>
            </p:spPr>
            <p:txBody>
              <a:bodyPr wrap="none" lIns="0" tIns="0" rIns="0" bIns="0" rtlCol="0">
                <a:spAutoFit/>
              </a:bodyPr>
              <a:lstStyle/>
              <a:p>
                <a:r>
                  <a:rPr lang="en-GB" dirty="0"/>
                  <a:t>cos(</a:t>
                </a:r>
                <a:r>
                  <a:rPr lang="el-GR" dirty="0"/>
                  <a:t>α</a:t>
                </a:r>
                <a:r>
                  <a:rPr lang="en-GB" dirty="0"/>
                  <a:t>)</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h</m:t>
                        </m:r>
                        <m:r>
                          <a:rPr lang="fi-FI" b="0" i="1" smtClean="0">
                            <a:latin typeface="Cambria Math" panose="02040503050406030204" pitchFamily="18" charset="0"/>
                          </a:rPr>
                          <m:t>/2</m:t>
                        </m:r>
                      </m:num>
                      <m:den>
                        <m:r>
                          <a:rPr lang="fi-FI" b="0" i="1" smtClean="0">
                            <a:latin typeface="Cambria Math" panose="02040503050406030204" pitchFamily="18" charset="0"/>
                          </a:rPr>
                          <m:t>𝑟</m:t>
                        </m:r>
                      </m:den>
                    </m:f>
                    <m:r>
                      <a:rPr lang="fi-FI" b="0" i="1" smtClean="0">
                        <a:latin typeface="Cambria Math" panose="02040503050406030204" pitchFamily="18" charset="0"/>
                      </a:rPr>
                      <m:t>=</m:t>
                    </m:r>
                    <m:f>
                      <m:fPr>
                        <m:ctrlPr>
                          <a:rPr lang="fi-FI" b="0" i="1" smtClean="0">
                            <a:latin typeface="Cambria Math" panose="02040503050406030204" pitchFamily="18" charset="0"/>
                          </a:rPr>
                        </m:ctrlPr>
                      </m:fPr>
                      <m:num>
                        <m:r>
                          <a:rPr lang="fi-FI" b="0" i="1" smtClean="0">
                            <a:latin typeface="Cambria Math" panose="02040503050406030204" pitchFamily="18" charset="0"/>
                          </a:rPr>
                          <m:t>𝑤</m:t>
                        </m:r>
                      </m:num>
                      <m:den>
                        <m:r>
                          <a:rPr lang="fi-FI" b="0" i="1" smtClean="0">
                            <a:latin typeface="Cambria Math" panose="02040503050406030204" pitchFamily="18" charset="0"/>
                          </a:rPr>
                          <m:t>h</m:t>
                        </m:r>
                      </m:den>
                    </m:f>
                  </m:oMath>
                </a14:m>
                <a:endParaRPr lang="en-GB" dirty="0"/>
              </a:p>
            </p:txBody>
          </p:sp>
        </mc:Choice>
        <mc:Fallback xmlns="">
          <p:sp>
            <p:nvSpPr>
              <p:cNvPr id="41" name="Tekstiruutu 40">
                <a:extLst>
                  <a:ext uri="{FF2B5EF4-FFF2-40B4-BE49-F238E27FC236}">
                    <a16:creationId xmlns:a16="http://schemas.microsoft.com/office/drawing/2014/main" id="{139D85C9-98C5-4888-B0AD-4898A9E309AC}"/>
                  </a:ext>
                </a:extLst>
              </p:cNvPr>
              <p:cNvSpPr txBox="1">
                <a:spLocks noRot="1" noChangeAspect="1" noMove="1" noResize="1" noEditPoints="1" noAdjustHandles="1" noChangeArrowheads="1" noChangeShapeType="1" noTextEdit="1"/>
              </p:cNvSpPr>
              <p:nvPr/>
            </p:nvSpPr>
            <p:spPr>
              <a:xfrm>
                <a:off x="5771933" y="3964739"/>
                <a:ext cx="1550361" cy="404341"/>
              </a:xfrm>
              <a:prstGeom prst="rect">
                <a:avLst/>
              </a:prstGeom>
              <a:blipFill>
                <a:blip r:embed="rId3"/>
                <a:stretch>
                  <a:fillRect l="-9449" t="-2985" r="-3150" b="-208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kstiruutu 42">
                <a:extLst>
                  <a:ext uri="{FF2B5EF4-FFF2-40B4-BE49-F238E27FC236}">
                    <a16:creationId xmlns:a16="http://schemas.microsoft.com/office/drawing/2014/main" id="{3620A52F-19BE-4521-9FC3-BDF70AB14648}"/>
                  </a:ext>
                </a:extLst>
              </p:cNvPr>
              <p:cNvSpPr txBox="1"/>
              <p:nvPr/>
            </p:nvSpPr>
            <p:spPr>
              <a:xfrm>
                <a:off x="5694806" y="4683571"/>
                <a:ext cx="4667496" cy="505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400" b="0" i="1" smtClean="0">
                          <a:latin typeface="Cambria Math" panose="02040503050406030204" pitchFamily="18" charset="0"/>
                        </a:rPr>
                        <m:t>⇒</m:t>
                      </m:r>
                      <m:r>
                        <a:rPr lang="fi-FI" sz="1400" b="0" i="1" smtClean="0">
                          <a:latin typeface="Cambria Math" panose="02040503050406030204" pitchFamily="18" charset="0"/>
                        </a:rPr>
                        <m:t>𝑟</m:t>
                      </m:r>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nor/>
                            </m:rPr>
                            <a:rPr lang="el-GR" sz="1400" dirty="0"/>
                            <m:t>α</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num>
                        <m:den>
                          <m:r>
                            <a:rPr lang="fi-FI" sz="1400" b="0" i="1" smtClean="0">
                              <a:latin typeface="Cambria Math" panose="02040503050406030204" pitchFamily="18" charset="0"/>
                            </a:rPr>
                            <m:t>2</m:t>
                          </m:r>
                          <m:r>
                            <m:rPr>
                              <m:sty m:val="p"/>
                            </m:rPr>
                            <a:rPr lang="fi-FI" sz="1400" b="0" i="0" smtClean="0">
                              <a:latin typeface="Cambria Math" panose="02040503050406030204" pitchFamily="18" charset="0"/>
                            </a:rPr>
                            <m:t>cos</m:t>
                          </m:r>
                          <m:r>
                            <a:rPr lang="fi-FI" sz="1400" b="0" i="1" smtClean="0">
                              <a:latin typeface="Cambria Math" panose="02040503050406030204" pitchFamily="18" charset="0"/>
                            </a:rPr>
                            <m:t>⁡(</m:t>
                          </m:r>
                          <m:r>
                            <m:rPr>
                              <m:sty m:val="p"/>
                            </m:rPr>
                            <a:rPr lang="fi-FI" sz="1400" b="0" i="0" smtClean="0">
                              <a:latin typeface="Cambria Math" panose="02040503050406030204" pitchFamily="18" charset="0"/>
                            </a:rPr>
                            <m:t>atan</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r>
                            <a:rPr lang="fi-FI" sz="1400" b="0" i="1" smtClean="0">
                              <a:latin typeface="Cambria Math" panose="02040503050406030204" pitchFamily="18" charset="0"/>
                            </a:rPr>
                            <m:t>𝑤</m:t>
                          </m:r>
                          <m:r>
                            <a:rPr lang="fi-FI" sz="1400" b="0" i="1" smtClean="0">
                              <a:latin typeface="Cambria Math" panose="02040503050406030204" pitchFamily="18" charset="0"/>
                            </a:rPr>
                            <m:t>))</m:t>
                          </m:r>
                        </m:den>
                      </m:f>
                      <m:r>
                        <a:rPr lang="fi-FI" sz="1400" b="0" i="1" smtClean="0">
                          <a:latin typeface="Cambria Math" panose="02040503050406030204" pitchFamily="18" charset="0"/>
                        </a:rPr>
                        <m:t>=</m:t>
                      </m:r>
                      <m:f>
                        <m:fPr>
                          <m:ctrlPr>
                            <a:rPr lang="fi-FI" sz="1400" b="0" i="1" smtClean="0">
                              <a:latin typeface="Cambria Math" panose="02040503050406030204" pitchFamily="18" charset="0"/>
                            </a:rPr>
                          </m:ctrlPr>
                        </m:fPr>
                        <m:num>
                          <m:r>
                            <a:rPr lang="fi-FI" sz="1400" b="0" i="1" smtClean="0">
                              <a:latin typeface="Cambria Math" panose="02040503050406030204" pitchFamily="18" charset="0"/>
                            </a:rPr>
                            <m:t>h</m:t>
                          </m:r>
                          <m:rad>
                            <m:radPr>
                              <m:degHide m:val="on"/>
                              <m:ctrlPr>
                                <a:rPr lang="fi-FI" sz="1400" b="0" i="1" smtClean="0">
                                  <a:latin typeface="Cambria Math" panose="02040503050406030204" pitchFamily="18" charset="0"/>
                                </a:rPr>
                              </m:ctrlPr>
                            </m:radPr>
                            <m:deg/>
                            <m:e>
                              <m:r>
                                <a:rPr lang="fi-FI" sz="1400" b="0" i="1" smtClean="0">
                                  <a:latin typeface="Cambria Math" panose="02040503050406030204" pitchFamily="18" charset="0"/>
                                </a:rPr>
                                <m:t>1+</m:t>
                              </m:r>
                              <m:sSup>
                                <m:sSupPr>
                                  <m:ctrlPr>
                                    <a:rPr lang="fi-FI" sz="1400" b="0" i="1" smtClean="0">
                                      <a:latin typeface="Cambria Math" panose="02040503050406030204" pitchFamily="18" charset="0"/>
                                    </a:rPr>
                                  </m:ctrlPr>
                                </m:sSupPr>
                                <m:e>
                                  <m:r>
                                    <a:rPr lang="fi-FI" sz="1400" b="0" i="1" smtClean="0">
                                      <a:latin typeface="Cambria Math" panose="02040503050406030204" pitchFamily="18" charset="0"/>
                                    </a:rPr>
                                    <m:t>(1+</m:t>
                                  </m:r>
                                  <m:r>
                                    <a:rPr lang="fi-FI" sz="1400" b="0" i="1" smtClean="0">
                                      <a:latin typeface="Cambria Math" panose="02040503050406030204" pitchFamily="18" charset="0"/>
                                    </a:rPr>
                                    <m:t>𝑤</m:t>
                                  </m:r>
                                  <m:r>
                                    <a:rPr lang="fi-FI" sz="1400" b="0" i="1" smtClean="0">
                                      <a:latin typeface="Cambria Math" panose="02040503050406030204" pitchFamily="18" charset="0"/>
                                    </a:rPr>
                                    <m:t>/</m:t>
                                  </m:r>
                                  <m:r>
                                    <a:rPr lang="fi-FI" sz="1400" b="0" i="1" smtClean="0">
                                      <a:latin typeface="Cambria Math" panose="02040503050406030204" pitchFamily="18" charset="0"/>
                                    </a:rPr>
                                    <m:t>h</m:t>
                                  </m:r>
                                  <m:r>
                                    <a:rPr lang="fi-FI" sz="1400" b="0" i="1" smtClean="0">
                                      <a:latin typeface="Cambria Math" panose="02040503050406030204" pitchFamily="18" charset="0"/>
                                    </a:rPr>
                                    <m:t>)</m:t>
                                  </m:r>
                                </m:e>
                                <m:sup>
                                  <m:r>
                                    <a:rPr lang="fi-FI" sz="1400" b="0" i="1" smtClean="0">
                                      <a:latin typeface="Cambria Math" panose="02040503050406030204" pitchFamily="18" charset="0"/>
                                    </a:rPr>
                                    <m:t>2</m:t>
                                  </m:r>
                                </m:sup>
                              </m:sSup>
                            </m:e>
                          </m:rad>
                        </m:num>
                        <m:den>
                          <m:r>
                            <a:rPr lang="fi-FI" sz="1400" b="0" i="1" smtClean="0">
                              <a:latin typeface="Cambria Math" panose="02040503050406030204" pitchFamily="18" charset="0"/>
                            </a:rPr>
                            <m:t>2</m:t>
                          </m:r>
                        </m:den>
                      </m:f>
                    </m:oMath>
                  </m:oMathPara>
                </a14:m>
                <a:endParaRPr lang="en-GB" sz="1400" dirty="0"/>
              </a:p>
            </p:txBody>
          </p:sp>
        </mc:Choice>
        <mc:Fallback xmlns="">
          <p:sp>
            <p:nvSpPr>
              <p:cNvPr id="43" name="Tekstiruutu 42">
                <a:extLst>
                  <a:ext uri="{FF2B5EF4-FFF2-40B4-BE49-F238E27FC236}">
                    <a16:creationId xmlns:a16="http://schemas.microsoft.com/office/drawing/2014/main" id="{3620A52F-19BE-4521-9FC3-BDF70AB14648}"/>
                  </a:ext>
                </a:extLst>
              </p:cNvPr>
              <p:cNvSpPr txBox="1">
                <a:spLocks noRot="1" noChangeAspect="1" noMove="1" noResize="1" noEditPoints="1" noAdjustHandles="1" noChangeArrowheads="1" noChangeShapeType="1" noTextEdit="1"/>
              </p:cNvSpPr>
              <p:nvPr/>
            </p:nvSpPr>
            <p:spPr>
              <a:xfrm>
                <a:off x="5694806" y="4683571"/>
                <a:ext cx="4667496" cy="50526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kstiruutu 24">
                <a:extLst>
                  <a:ext uri="{FF2B5EF4-FFF2-40B4-BE49-F238E27FC236}">
                    <a16:creationId xmlns:a16="http://schemas.microsoft.com/office/drawing/2014/main" id="{B412FB28-E026-4EC8-A13B-DE64B13E6083}"/>
                  </a:ext>
                </a:extLst>
              </p:cNvPr>
              <p:cNvSpPr txBox="1"/>
              <p:nvPr/>
            </p:nvSpPr>
            <p:spPr>
              <a:xfrm>
                <a:off x="5778477" y="5751024"/>
                <a:ext cx="11929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h</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m:oMathPara>
                </a14:m>
                <a:endParaRPr lang="en-GB" sz="1200" dirty="0"/>
              </a:p>
            </p:txBody>
          </p:sp>
        </mc:Choice>
        <mc:Fallback xmlns="">
          <p:sp>
            <p:nvSpPr>
              <p:cNvPr id="25" name="Tekstiruutu 24">
                <a:extLst>
                  <a:ext uri="{FF2B5EF4-FFF2-40B4-BE49-F238E27FC236}">
                    <a16:creationId xmlns:a16="http://schemas.microsoft.com/office/drawing/2014/main" id="{B412FB28-E026-4EC8-A13B-DE64B13E6083}"/>
                  </a:ext>
                </a:extLst>
              </p:cNvPr>
              <p:cNvSpPr txBox="1">
                <a:spLocks noRot="1" noChangeAspect="1" noMove="1" noResize="1" noEditPoints="1" noAdjustHandles="1" noChangeArrowheads="1" noChangeShapeType="1" noTextEdit="1"/>
              </p:cNvSpPr>
              <p:nvPr/>
            </p:nvSpPr>
            <p:spPr>
              <a:xfrm>
                <a:off x="5778477" y="5751024"/>
                <a:ext cx="1192954" cy="184666"/>
              </a:xfrm>
              <a:prstGeom prst="rect">
                <a:avLst/>
              </a:prstGeom>
              <a:blipFill>
                <a:blip r:embed="rId5"/>
                <a:stretch>
                  <a:fillRect l="-3061" t="-3226" r="-3571" b="-354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975043CF-78B8-43F4-8E16-FE980EA2F1F1}"/>
                  </a:ext>
                </a:extLst>
              </p:cNvPr>
              <p:cNvSpPr txBox="1"/>
              <p:nvPr/>
            </p:nvSpPr>
            <p:spPr>
              <a:xfrm>
                <a:off x="5749726" y="5998310"/>
                <a:ext cx="12143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i-FI" sz="1200" i="1" smtClean="0">
                          <a:latin typeface="Cambria Math" panose="02040503050406030204" pitchFamily="18" charset="0"/>
                        </a:rPr>
                        <m:t>w</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m:t>
                      </m:r>
                    </m:oMath>
                  </m:oMathPara>
                </a14:m>
                <a:endParaRPr lang="en-GB" sz="1200" dirty="0"/>
              </a:p>
            </p:txBody>
          </p:sp>
        </mc:Choice>
        <mc:Fallback xmlns="">
          <p:sp>
            <p:nvSpPr>
              <p:cNvPr id="45" name="Tekstiruutu 44">
                <a:extLst>
                  <a:ext uri="{FF2B5EF4-FFF2-40B4-BE49-F238E27FC236}">
                    <a16:creationId xmlns:a16="http://schemas.microsoft.com/office/drawing/2014/main" id="{975043CF-78B8-43F4-8E16-FE980EA2F1F1}"/>
                  </a:ext>
                </a:extLst>
              </p:cNvPr>
              <p:cNvSpPr txBox="1">
                <a:spLocks noRot="1" noChangeAspect="1" noMove="1" noResize="1" noEditPoints="1" noAdjustHandles="1" noChangeArrowheads="1" noChangeShapeType="1" noTextEdit="1"/>
              </p:cNvSpPr>
              <p:nvPr/>
            </p:nvSpPr>
            <p:spPr>
              <a:xfrm>
                <a:off x="5749726" y="5998310"/>
                <a:ext cx="1214371" cy="184666"/>
              </a:xfrm>
              <a:prstGeom prst="rect">
                <a:avLst/>
              </a:prstGeom>
              <a:blipFill>
                <a:blip r:embed="rId6"/>
                <a:stretch>
                  <a:fillRect l="-1005" t="-6667" r="-4523" b="-3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27F85DAA-D1CA-4789-93E1-8CC545E8330E}"/>
                  </a:ext>
                </a:extLst>
              </p:cNvPr>
              <p:cNvSpPr txBox="1"/>
              <p:nvPr/>
            </p:nvSpPr>
            <p:spPr>
              <a:xfrm>
                <a:off x="7216202" y="5739526"/>
                <a:ext cx="1367682" cy="184666"/>
              </a:xfrm>
              <a:prstGeom prst="rect">
                <a:avLst/>
              </a:prstGeom>
              <a:noFill/>
            </p:spPr>
            <p:txBody>
              <a:bodyPr wrap="none" lIns="0" tIns="0" rIns="0" bIns="0" rtlCol="0">
                <a:spAutoFit/>
              </a:bodyPr>
              <a:lstStyle/>
              <a:p>
                <a14:m>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𝑦</m:t>
                    </m:r>
                    <m:r>
                      <a:rPr lang="fi-FI" sz="1200" b="0" i="1" smtClean="0">
                        <a:latin typeface="Cambria Math" panose="02040503050406030204" pitchFamily="18" charset="0"/>
                      </a:rPr>
                      <m:t>=(</m:t>
                    </m:r>
                    <m:r>
                      <a:rPr lang="fi-FI" sz="1200" b="0" i="1" smtClean="0">
                        <a:latin typeface="Cambria Math" panose="02040503050406030204" pitchFamily="18" charset="0"/>
                      </a:rPr>
                      <m:t>𝑦𝑚𝑎𝑥</m:t>
                    </m:r>
                    <m:r>
                      <a:rPr lang="fi-FI" sz="1200" b="0" i="1" smtClean="0">
                        <a:latin typeface="Cambria Math" panose="02040503050406030204" pitchFamily="18" charset="0"/>
                      </a:rPr>
                      <m:t>+</m:t>
                    </m:r>
                    <m:r>
                      <a:rPr lang="fi-FI" sz="1200" b="0" i="1" smtClean="0">
                        <a:latin typeface="Cambria Math" panose="02040503050406030204" pitchFamily="18" charset="0"/>
                      </a:rPr>
                      <m:t>𝑦𝑚𝑖𝑛</m:t>
                    </m:r>
                    <m:r>
                      <a:rPr lang="fi-FI" sz="1200" b="0" i="1" smtClean="0">
                        <a:latin typeface="Cambria Math" panose="02040503050406030204" pitchFamily="18" charset="0"/>
                      </a:rPr>
                      <m:t>)</m:t>
                    </m:r>
                  </m:oMath>
                </a14:m>
                <a:r>
                  <a:rPr lang="en-GB" sz="1200" dirty="0"/>
                  <a:t>/2</a:t>
                </a:r>
              </a:p>
            </p:txBody>
          </p:sp>
        </mc:Choice>
        <mc:Fallback xmlns="">
          <p:sp>
            <p:nvSpPr>
              <p:cNvPr id="46" name="Tekstiruutu 45">
                <a:extLst>
                  <a:ext uri="{FF2B5EF4-FFF2-40B4-BE49-F238E27FC236}">
                    <a16:creationId xmlns:a16="http://schemas.microsoft.com/office/drawing/2014/main" id="{27F85DAA-D1CA-4789-93E1-8CC545E8330E}"/>
                  </a:ext>
                </a:extLst>
              </p:cNvPr>
              <p:cNvSpPr txBox="1">
                <a:spLocks noRot="1" noChangeAspect="1" noMove="1" noResize="1" noEditPoints="1" noAdjustHandles="1" noChangeArrowheads="1" noChangeShapeType="1" noTextEdit="1"/>
              </p:cNvSpPr>
              <p:nvPr/>
            </p:nvSpPr>
            <p:spPr>
              <a:xfrm>
                <a:off x="7216202" y="5739526"/>
                <a:ext cx="1367682" cy="184666"/>
              </a:xfrm>
              <a:prstGeom prst="rect">
                <a:avLst/>
              </a:prstGeom>
              <a:blipFill>
                <a:blip r:embed="rId7"/>
                <a:stretch>
                  <a:fillRect l="-3125" t="-26667" r="-4018" b="-5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kstiruutu 47">
                <a:extLst>
                  <a:ext uri="{FF2B5EF4-FFF2-40B4-BE49-F238E27FC236}">
                    <a16:creationId xmlns:a16="http://schemas.microsoft.com/office/drawing/2014/main" id="{5A2551DA-FB3A-4C93-9214-9F68D9B76515}"/>
                  </a:ext>
                </a:extLst>
              </p:cNvPr>
              <p:cNvSpPr txBox="1"/>
              <p:nvPr/>
            </p:nvSpPr>
            <p:spPr>
              <a:xfrm>
                <a:off x="7187451" y="5986812"/>
                <a:ext cx="13857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200" b="0" i="1" smtClean="0">
                          <a:latin typeface="Cambria Math" panose="02040503050406030204" pitchFamily="18" charset="0"/>
                        </a:rPr>
                        <m:t>𝑐</m:t>
                      </m:r>
                      <m:r>
                        <a:rPr lang="fi-FI" sz="1200" b="0" i="1" baseline="-25000" smtClean="0">
                          <a:latin typeface="Cambria Math" panose="02040503050406030204" pitchFamily="18" charset="0"/>
                        </a:rPr>
                        <m:t>𝑥</m:t>
                      </m:r>
                      <m:r>
                        <a:rPr lang="fi-FI" sz="1200" b="0" i="1" smtClean="0">
                          <a:latin typeface="Cambria Math" panose="02040503050406030204" pitchFamily="18" charset="0"/>
                        </a:rPr>
                        <m:t>=(</m:t>
                      </m:r>
                      <m:r>
                        <a:rPr lang="fi-FI" sz="1200" b="0" i="1" smtClean="0">
                          <a:latin typeface="Cambria Math" panose="02040503050406030204" pitchFamily="18" charset="0"/>
                        </a:rPr>
                        <m:t>𝑥𝑚𝑎𝑥</m:t>
                      </m:r>
                      <m:r>
                        <a:rPr lang="fi-FI" sz="1200" b="0" i="1" smtClean="0">
                          <a:latin typeface="Cambria Math" panose="02040503050406030204" pitchFamily="18" charset="0"/>
                        </a:rPr>
                        <m:t>+</m:t>
                      </m:r>
                      <m:r>
                        <a:rPr lang="fi-FI" sz="1200" b="0" i="1" smtClean="0">
                          <a:latin typeface="Cambria Math" panose="02040503050406030204" pitchFamily="18" charset="0"/>
                        </a:rPr>
                        <m:t>𝑥𝑚𝑖𝑛</m:t>
                      </m:r>
                      <m:r>
                        <a:rPr lang="fi-FI" sz="1200" b="0" i="1" smtClean="0">
                          <a:latin typeface="Cambria Math" panose="02040503050406030204" pitchFamily="18" charset="0"/>
                        </a:rPr>
                        <m:t>)/2</m:t>
                      </m:r>
                    </m:oMath>
                  </m:oMathPara>
                </a14:m>
                <a:endParaRPr lang="en-GB" sz="1200" dirty="0"/>
              </a:p>
            </p:txBody>
          </p:sp>
        </mc:Choice>
        <mc:Fallback xmlns="">
          <p:sp>
            <p:nvSpPr>
              <p:cNvPr id="48" name="Tekstiruutu 47">
                <a:extLst>
                  <a:ext uri="{FF2B5EF4-FFF2-40B4-BE49-F238E27FC236}">
                    <a16:creationId xmlns:a16="http://schemas.microsoft.com/office/drawing/2014/main" id="{5A2551DA-FB3A-4C93-9214-9F68D9B76515}"/>
                  </a:ext>
                </a:extLst>
              </p:cNvPr>
              <p:cNvSpPr txBox="1">
                <a:spLocks noRot="1" noChangeAspect="1" noMove="1" noResize="1" noEditPoints="1" noAdjustHandles="1" noChangeArrowheads="1" noChangeShapeType="1" noTextEdit="1"/>
              </p:cNvSpPr>
              <p:nvPr/>
            </p:nvSpPr>
            <p:spPr>
              <a:xfrm>
                <a:off x="7187451" y="5986812"/>
                <a:ext cx="1385764" cy="184666"/>
              </a:xfrm>
              <a:prstGeom prst="rect">
                <a:avLst/>
              </a:prstGeom>
              <a:blipFill>
                <a:blip r:embed="rId8"/>
                <a:stretch>
                  <a:fillRect l="-881" t="-3333" r="-2203" b="-40000"/>
                </a:stretch>
              </a:blipFill>
            </p:spPr>
            <p:txBody>
              <a:bodyPr/>
              <a:lstStyle/>
              <a:p>
                <a:r>
                  <a:rPr lang="en-GB">
                    <a:noFill/>
                  </a:rPr>
                  <a:t> </a:t>
                </a:r>
              </a:p>
            </p:txBody>
          </p:sp>
        </mc:Fallback>
      </mc:AlternateContent>
    </p:spTree>
    <p:extLst>
      <p:ext uri="{BB962C8B-B14F-4D97-AF65-F5344CB8AC3E}">
        <p14:creationId xmlns:p14="http://schemas.microsoft.com/office/powerpoint/2010/main" val="237036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29" name="Tekstiruutu 28">
                <a:extLst>
                  <a:ext uri="{FF2B5EF4-FFF2-40B4-BE49-F238E27FC236}">
                    <a16:creationId xmlns:a16="http://schemas.microsoft.com/office/drawing/2014/main" id="{95E17EC9-0666-4D8B-BA3F-40897AC9EDD0}"/>
                  </a:ext>
                </a:extLst>
              </p:cNvPr>
              <p:cNvSpPr txBox="1"/>
              <p:nvPr/>
            </p:nvSpPr>
            <p:spPr>
              <a:xfrm>
                <a:off x="5169667" y="141766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29" name="Tekstiruutu 28">
                <a:extLst>
                  <a:ext uri="{FF2B5EF4-FFF2-40B4-BE49-F238E27FC236}">
                    <a16:creationId xmlns:a16="http://schemas.microsoft.com/office/drawing/2014/main" id="{95E17EC9-0666-4D8B-BA3F-40897AC9EDD0}"/>
                  </a:ext>
                </a:extLst>
              </p:cNvPr>
              <p:cNvSpPr txBox="1">
                <a:spLocks noRot="1" noChangeAspect="1" noMove="1" noResize="1" noEditPoints="1" noAdjustHandles="1" noChangeArrowheads="1" noChangeShapeType="1" noTextEdit="1"/>
              </p:cNvSpPr>
              <p:nvPr/>
            </p:nvSpPr>
            <p:spPr>
              <a:xfrm>
                <a:off x="5169667" y="1417662"/>
                <a:ext cx="2775119" cy="509627"/>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kstiruutu 29">
                <a:extLst>
                  <a:ext uri="{FF2B5EF4-FFF2-40B4-BE49-F238E27FC236}">
                    <a16:creationId xmlns:a16="http://schemas.microsoft.com/office/drawing/2014/main" id="{35B14211-C44D-4452-BFE3-559FB45A771B}"/>
                  </a:ext>
                </a:extLst>
              </p:cNvPr>
              <p:cNvSpPr txBox="1"/>
              <p:nvPr/>
            </p:nvSpPr>
            <p:spPr>
              <a:xfrm>
                <a:off x="8429232" y="1420592"/>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0" name="Tekstiruutu 29">
                <a:extLst>
                  <a:ext uri="{FF2B5EF4-FFF2-40B4-BE49-F238E27FC236}">
                    <a16:creationId xmlns:a16="http://schemas.microsoft.com/office/drawing/2014/main" id="{35B14211-C44D-4452-BFE3-559FB45A771B}"/>
                  </a:ext>
                </a:extLst>
              </p:cNvPr>
              <p:cNvSpPr txBox="1">
                <a:spLocks noRot="1" noChangeAspect="1" noMove="1" noResize="1" noEditPoints="1" noAdjustHandles="1" noChangeArrowheads="1" noChangeShapeType="1" noTextEdit="1"/>
              </p:cNvSpPr>
              <p:nvPr/>
            </p:nvSpPr>
            <p:spPr>
              <a:xfrm>
                <a:off x="8429232" y="1420592"/>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kstiruutu 30">
                <a:extLst>
                  <a:ext uri="{FF2B5EF4-FFF2-40B4-BE49-F238E27FC236}">
                    <a16:creationId xmlns:a16="http://schemas.microsoft.com/office/drawing/2014/main" id="{41EA5462-243B-45D4-84D0-115306DD3FF4}"/>
                  </a:ext>
                </a:extLst>
              </p:cNvPr>
              <p:cNvSpPr txBox="1"/>
              <p:nvPr/>
            </p:nvSpPr>
            <p:spPr>
              <a:xfrm>
                <a:off x="5169667" y="3775128"/>
                <a:ext cx="275908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𝑟</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a:rPr lang="fi-FI" sz="1600" b="0" i="1" dirty="0" smtClean="0">
                              <a:latin typeface="Cambria Math" panose="02040503050406030204" pitchFamily="18" charset="0"/>
                            </a:rPr>
                            <m:t>𝑟</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31" name="Tekstiruutu 30">
                <a:extLst>
                  <a:ext uri="{FF2B5EF4-FFF2-40B4-BE49-F238E27FC236}">
                    <a16:creationId xmlns:a16="http://schemas.microsoft.com/office/drawing/2014/main" id="{41EA5462-243B-45D4-84D0-115306DD3FF4}"/>
                  </a:ext>
                </a:extLst>
              </p:cNvPr>
              <p:cNvSpPr txBox="1">
                <a:spLocks noRot="1" noChangeAspect="1" noMove="1" noResize="1" noEditPoints="1" noAdjustHandles="1" noChangeArrowheads="1" noChangeShapeType="1" noTextEdit="1"/>
              </p:cNvSpPr>
              <p:nvPr/>
            </p:nvSpPr>
            <p:spPr>
              <a:xfrm>
                <a:off x="5169667" y="3775128"/>
                <a:ext cx="2759089" cy="509627"/>
              </a:xfrm>
              <a:prstGeom prst="rect">
                <a:avLst/>
              </a:prstGeom>
              <a:blipFill>
                <a:blip r:embed="rId4"/>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5EEAF144-7F15-43EF-BBBF-239DF0985B56}"/>
                  </a:ext>
                </a:extLst>
              </p:cNvPr>
              <p:cNvSpPr txBox="1"/>
              <p:nvPr/>
            </p:nvSpPr>
            <p:spPr>
              <a:xfrm>
                <a:off x="8429232" y="3775128"/>
                <a:ext cx="1579022" cy="1661993"/>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r</a:t>
                </a:r>
                <a:r>
                  <a:rPr lang="fi-FI" sz="1200" i="1" baseline="-25000" dirty="0" err="1"/>
                  <a:t>i</a:t>
                </a:r>
                <a:r>
                  <a:rPr lang="fi-FI" sz="1200" i="1" dirty="0"/>
                  <a:t> = </a:t>
                </a:r>
                <a:r>
                  <a:rPr lang="fi-FI" sz="1200" i="1" dirty="0" err="1"/>
                  <a:t>object</a:t>
                </a:r>
                <a:r>
                  <a:rPr lang="fi-FI" sz="1200" i="1" dirty="0"/>
                  <a:t> radius (</a:t>
                </a:r>
                <a:r>
                  <a:rPr lang="fi-FI" sz="1200" i="1" dirty="0" err="1"/>
                  <a:t>pixels</a:t>
                </a:r>
                <a:r>
                  <a:rPr lang="fi-FI" sz="1200" i="1" dirty="0"/>
                  <a:t>)</a:t>
                </a:r>
              </a:p>
              <a:p>
                <a:r>
                  <a:rPr lang="fi-FI" sz="1200" i="1" dirty="0"/>
                  <a:t>r = </a:t>
                </a:r>
                <a:r>
                  <a:rPr lang="fi-FI" sz="1200" i="1" dirty="0" err="1"/>
                  <a:t>object</a:t>
                </a:r>
                <a:r>
                  <a:rPr lang="fi-FI" sz="1200" i="1" dirty="0"/>
                  <a:t> radius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5EEAF144-7F15-43EF-BBBF-239DF0985B56}"/>
                  </a:ext>
                </a:extLst>
              </p:cNvPr>
              <p:cNvSpPr txBox="1">
                <a:spLocks noRot="1" noChangeAspect="1" noMove="1" noResize="1" noEditPoints="1" noAdjustHandles="1" noChangeArrowheads="1" noChangeShapeType="1" noTextEdit="1"/>
              </p:cNvSpPr>
              <p:nvPr/>
            </p:nvSpPr>
            <p:spPr>
              <a:xfrm>
                <a:off x="8429232" y="3775128"/>
                <a:ext cx="1579022" cy="1661993"/>
              </a:xfrm>
              <a:prstGeom prst="rect">
                <a:avLst/>
              </a:prstGeom>
              <a:blipFill>
                <a:blip r:embed="rId5"/>
                <a:stretch>
                  <a:fillRect l="-6178" t="-2930" r="-2703" b="-4762"/>
                </a:stretch>
              </a:blipFill>
              <a:ln>
                <a:noFill/>
              </a:ln>
            </p:spPr>
            <p:txBody>
              <a:bodyPr/>
              <a:lstStyle/>
              <a:p>
                <a:r>
                  <a:rPr lang="en-GB">
                    <a:noFill/>
                  </a:rPr>
                  <a:t> </a:t>
                </a:r>
              </a:p>
            </p:txBody>
          </p:sp>
        </mc:Fallback>
      </mc:AlternateContent>
      <p:sp>
        <p:nvSpPr>
          <p:cNvPr id="3" name="Tekstiruutu 2">
            <a:extLst>
              <a:ext uri="{FF2B5EF4-FFF2-40B4-BE49-F238E27FC236}">
                <a16:creationId xmlns:a16="http://schemas.microsoft.com/office/drawing/2014/main" id="{0F86DBCB-750E-4D93-8D11-67BB2EA83433}"/>
              </a:ext>
            </a:extLst>
          </p:cNvPr>
          <p:cNvSpPr txBox="1"/>
          <p:nvPr/>
        </p:nvSpPr>
        <p:spPr>
          <a:xfrm>
            <a:off x="10679502" y="2097700"/>
            <a:ext cx="803105" cy="369332"/>
          </a:xfrm>
          <a:prstGeom prst="rect">
            <a:avLst/>
          </a:prstGeom>
          <a:noFill/>
        </p:spPr>
        <p:txBody>
          <a:bodyPr wrap="none" rtlCol="0">
            <a:spAutoFit/>
          </a:bodyPr>
          <a:lstStyle/>
          <a:p>
            <a:r>
              <a:rPr lang="fi-FI" dirty="0" err="1"/>
              <a:t>Before</a:t>
            </a:r>
            <a:endParaRPr lang="en-GB" dirty="0"/>
          </a:p>
        </p:txBody>
      </p:sp>
      <p:sp>
        <p:nvSpPr>
          <p:cNvPr id="33" name="Tekstiruutu 32">
            <a:extLst>
              <a:ext uri="{FF2B5EF4-FFF2-40B4-BE49-F238E27FC236}">
                <a16:creationId xmlns:a16="http://schemas.microsoft.com/office/drawing/2014/main" id="{2ED46F7F-C51C-4942-973B-4B2DAF8A1FCB}"/>
              </a:ext>
            </a:extLst>
          </p:cNvPr>
          <p:cNvSpPr txBox="1"/>
          <p:nvPr/>
        </p:nvSpPr>
        <p:spPr>
          <a:xfrm>
            <a:off x="10685257" y="4285930"/>
            <a:ext cx="619785" cy="369332"/>
          </a:xfrm>
          <a:prstGeom prst="rect">
            <a:avLst/>
          </a:prstGeom>
          <a:noFill/>
        </p:spPr>
        <p:txBody>
          <a:bodyPr wrap="none" rtlCol="0">
            <a:spAutoFit/>
          </a:bodyPr>
          <a:lstStyle/>
          <a:p>
            <a:r>
              <a:rPr lang="fi-FI" dirty="0" err="1"/>
              <a:t>Now</a:t>
            </a:r>
            <a:endParaRPr lang="en-GB" dirty="0"/>
          </a:p>
        </p:txBody>
      </p:sp>
    </p:spTree>
    <p:extLst>
      <p:ext uri="{BB962C8B-B14F-4D97-AF65-F5344CB8AC3E}">
        <p14:creationId xmlns:p14="http://schemas.microsoft.com/office/powerpoint/2010/main" val="101894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8" name="Tekstiruutu 17">
            <a:extLst>
              <a:ext uri="{FF2B5EF4-FFF2-40B4-BE49-F238E27FC236}">
                <a16:creationId xmlns:a16="http://schemas.microsoft.com/office/drawing/2014/main" id="{A486DC10-0323-4D5E-B68D-AEFEE587386F}"/>
              </a:ext>
            </a:extLst>
          </p:cNvPr>
          <p:cNvSpPr txBox="1"/>
          <p:nvPr/>
        </p:nvSpPr>
        <p:spPr>
          <a:xfrm>
            <a:off x="5169667" y="314550"/>
            <a:ext cx="3916072" cy="369332"/>
          </a:xfrm>
          <a:prstGeom prst="rect">
            <a:avLst/>
          </a:prstGeom>
          <a:noFill/>
        </p:spPr>
        <p:txBody>
          <a:bodyPr wrap="none" rtlCol="0">
            <a:spAutoFit/>
          </a:bodyPr>
          <a:lstStyle/>
          <a:p>
            <a:r>
              <a:rPr lang="fi-FI" dirty="0" err="1"/>
              <a:t>Distance</a:t>
            </a:r>
            <a:r>
              <a:rPr lang="fi-FI" dirty="0"/>
              <a:t> </a:t>
            </a:r>
            <a:r>
              <a:rPr lang="fi-FI" dirty="0" err="1"/>
              <a:t>estimation</a:t>
            </a:r>
            <a:r>
              <a:rPr lang="fi-FI" dirty="0"/>
              <a:t> </a:t>
            </a:r>
            <a:r>
              <a:rPr lang="fi-FI" dirty="0" err="1"/>
              <a:t>using</a:t>
            </a:r>
            <a:r>
              <a:rPr lang="fi-FI" dirty="0"/>
              <a:t> </a:t>
            </a:r>
            <a:r>
              <a:rPr lang="fi-FI" dirty="0" err="1"/>
              <a:t>object</a:t>
            </a:r>
            <a:r>
              <a:rPr lang="fi-FI" dirty="0"/>
              <a:t> radius:</a:t>
            </a:r>
            <a:endParaRPr lang="en-GB" dirty="0"/>
          </a:p>
        </p:txBody>
      </p:sp>
      <mc:AlternateContent xmlns:mc="http://schemas.openxmlformats.org/markup-compatibility/2006" xmlns:a14="http://schemas.microsoft.com/office/drawing/2010/main">
        <mc:Choice Requires="a14">
          <p:sp>
            <p:nvSpPr>
              <p:cNvPr id="10" name="Tekstiruutu 9">
                <a:extLst>
                  <a:ext uri="{FF2B5EF4-FFF2-40B4-BE49-F238E27FC236}">
                    <a16:creationId xmlns:a16="http://schemas.microsoft.com/office/drawing/2014/main" id="{25FC54C7-E917-47D3-B968-603B41E3185C}"/>
                  </a:ext>
                </a:extLst>
              </p:cNvPr>
              <p:cNvSpPr txBox="1"/>
              <p:nvPr/>
            </p:nvSpPr>
            <p:spPr>
              <a:xfrm>
                <a:off x="5169667" y="1372258"/>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10" name="Tekstiruutu 9">
                <a:extLst>
                  <a:ext uri="{FF2B5EF4-FFF2-40B4-BE49-F238E27FC236}">
                    <a16:creationId xmlns:a16="http://schemas.microsoft.com/office/drawing/2014/main" id="{25FC54C7-E917-47D3-B968-603B41E3185C}"/>
                  </a:ext>
                </a:extLst>
              </p:cNvPr>
              <p:cNvSpPr txBox="1">
                <a:spLocks noRot="1" noChangeAspect="1" noMove="1" noResize="1" noEditPoints="1" noAdjustHandles="1" noChangeArrowheads="1" noChangeShapeType="1" noTextEdit="1"/>
              </p:cNvSpPr>
              <p:nvPr/>
            </p:nvSpPr>
            <p:spPr>
              <a:xfrm>
                <a:off x="5169667" y="1372258"/>
                <a:ext cx="2030428" cy="642227"/>
              </a:xfrm>
              <a:prstGeom prst="rect">
                <a:avLst/>
              </a:prstGeom>
              <a:blipFill>
                <a:blip r:embed="rId2"/>
                <a:stretch>
                  <a:fillRect b="-9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kstiruutu 10">
                <a:extLst>
                  <a:ext uri="{FF2B5EF4-FFF2-40B4-BE49-F238E27FC236}">
                    <a16:creationId xmlns:a16="http://schemas.microsoft.com/office/drawing/2014/main" id="{0A1F66AD-2570-412C-9938-E2412CF9804F}"/>
                  </a:ext>
                </a:extLst>
              </p:cNvPr>
              <p:cNvSpPr txBox="1"/>
              <p:nvPr/>
            </p:nvSpPr>
            <p:spPr>
              <a:xfrm>
                <a:off x="5169667" y="254513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11" name="Tekstiruutu 10">
                <a:extLst>
                  <a:ext uri="{FF2B5EF4-FFF2-40B4-BE49-F238E27FC236}">
                    <a16:creationId xmlns:a16="http://schemas.microsoft.com/office/drawing/2014/main" id="{0A1F66AD-2570-412C-9938-E2412CF9804F}"/>
                  </a:ext>
                </a:extLst>
              </p:cNvPr>
              <p:cNvSpPr txBox="1">
                <a:spLocks noRot="1" noChangeAspect="1" noMove="1" noResize="1" noEditPoints="1" noAdjustHandles="1" noChangeArrowheads="1" noChangeShapeType="1" noTextEdit="1"/>
              </p:cNvSpPr>
              <p:nvPr/>
            </p:nvSpPr>
            <p:spPr>
              <a:xfrm>
                <a:off x="5169667" y="2545131"/>
                <a:ext cx="4170757" cy="493405"/>
              </a:xfrm>
              <a:prstGeom prst="rect">
                <a:avLst/>
              </a:prstGeom>
              <a:blipFill>
                <a:blip r:embed="rId3"/>
                <a:stretch>
                  <a:fillRect l="-1170" r="-1754" b="-2500"/>
                </a:stretch>
              </a:blipFill>
            </p:spPr>
            <p:txBody>
              <a:bodyPr/>
              <a:lstStyle/>
              <a:p>
                <a:r>
                  <a:rPr lang="en-GB">
                    <a:noFill/>
                  </a:rPr>
                  <a:t> </a:t>
                </a:r>
              </a:p>
            </p:txBody>
          </p:sp>
        </mc:Fallback>
      </mc:AlternateContent>
      <p:sp>
        <p:nvSpPr>
          <p:cNvPr id="12" name="Tekstiruutu 11">
            <a:extLst>
              <a:ext uri="{FF2B5EF4-FFF2-40B4-BE49-F238E27FC236}">
                <a16:creationId xmlns:a16="http://schemas.microsoft.com/office/drawing/2014/main" id="{B4C3D4CC-83FA-4BF7-813F-11B6DB28B159}"/>
              </a:ext>
            </a:extLst>
          </p:cNvPr>
          <p:cNvSpPr txBox="1"/>
          <p:nvPr/>
        </p:nvSpPr>
        <p:spPr>
          <a:xfrm>
            <a:off x="5169667" y="377876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Tree>
    <p:extLst>
      <p:ext uri="{BB962C8B-B14F-4D97-AF65-F5344CB8AC3E}">
        <p14:creationId xmlns:p14="http://schemas.microsoft.com/office/powerpoint/2010/main" val="223729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189BA6EE-4910-4405-86E7-E0D16FA4BEA1}"/>
              </a:ext>
            </a:extLst>
          </p:cNvPr>
          <p:cNvSpPr txBox="1"/>
          <p:nvPr/>
        </p:nvSpPr>
        <p:spPr>
          <a:xfrm>
            <a:off x="4952171" y="321177"/>
            <a:ext cx="2424766" cy="369332"/>
          </a:xfrm>
          <a:prstGeom prst="rect">
            <a:avLst/>
          </a:prstGeom>
          <a:noFill/>
        </p:spPr>
        <p:txBody>
          <a:bodyPr wrap="none" rtlCol="0">
            <a:spAutoFit/>
          </a:bodyPr>
          <a:lstStyle/>
          <a:p>
            <a:r>
              <a:rPr lang="fi-FI" dirty="0" err="1"/>
              <a:t>Body</a:t>
            </a:r>
            <a:r>
              <a:rPr lang="fi-FI" dirty="0"/>
              <a:t> radius </a:t>
            </a:r>
            <a:r>
              <a:rPr lang="fi-FI" dirty="0" err="1"/>
              <a:t>distribution</a:t>
            </a:r>
            <a:endParaRPr lang="en-GB" dirty="0"/>
          </a:p>
        </p:txBody>
      </p:sp>
      <p:sp>
        <p:nvSpPr>
          <p:cNvPr id="13" name="Tekstiruutu 12">
            <a:extLst>
              <a:ext uri="{FF2B5EF4-FFF2-40B4-BE49-F238E27FC236}">
                <a16:creationId xmlns:a16="http://schemas.microsoft.com/office/drawing/2014/main" id="{EE2B989A-9A3B-4DED-8115-45A5B7E8E83E}"/>
              </a:ext>
            </a:extLst>
          </p:cNvPr>
          <p:cNvSpPr txBox="1"/>
          <p:nvPr/>
        </p:nvSpPr>
        <p:spPr>
          <a:xfrm>
            <a:off x="4952171" y="702532"/>
            <a:ext cx="2129365" cy="1015663"/>
          </a:xfrm>
          <a:prstGeom prst="rect">
            <a:avLst/>
          </a:prstGeom>
          <a:noFill/>
        </p:spPr>
        <p:txBody>
          <a:bodyPr wrap="none" rtlCol="0">
            <a:spAutoFit/>
          </a:bodyPr>
          <a:lstStyle/>
          <a:p>
            <a:r>
              <a:rPr lang="fi-FI" sz="1200" dirty="0" err="1"/>
              <a:t>Distibution</a:t>
            </a:r>
            <a:r>
              <a:rPr lang="fi-FI" sz="1200" dirty="0"/>
              <a:t> </a:t>
            </a:r>
            <a:r>
              <a:rPr lang="fi-FI" sz="1200" dirty="0" err="1"/>
              <a:t>should</a:t>
            </a:r>
            <a:r>
              <a:rPr lang="fi-FI" sz="1200" dirty="0"/>
              <a:t>:</a:t>
            </a:r>
          </a:p>
          <a:p>
            <a:pPr marL="742950" lvl="1" indent="-285750">
              <a:buFont typeface="Arial" panose="020B0604020202020204" pitchFamily="34" charset="0"/>
              <a:buChar char="•"/>
            </a:pPr>
            <a:r>
              <a:rPr lang="fi-FI" sz="1200" dirty="0" err="1"/>
              <a:t>be</a:t>
            </a:r>
            <a:r>
              <a:rPr lang="fi-FI" sz="1200" dirty="0"/>
              <a:t> </a:t>
            </a:r>
            <a:r>
              <a:rPr lang="fi-FI" sz="1200" dirty="0" err="1"/>
              <a:t>defined</a:t>
            </a:r>
            <a:r>
              <a:rPr lang="fi-FI" sz="1200" dirty="0"/>
              <a:t> in [0,∞]</a:t>
            </a:r>
          </a:p>
          <a:p>
            <a:pPr marL="742950" lvl="1" indent="-285750">
              <a:buFont typeface="Arial" panose="020B0604020202020204" pitchFamily="34" charset="0"/>
              <a:buChar char="•"/>
            </a:pPr>
            <a:r>
              <a:rPr lang="fi-FI" sz="1200" dirty="0" err="1"/>
              <a:t>mode</a:t>
            </a:r>
            <a:r>
              <a:rPr lang="fi-FI" sz="1200" dirty="0"/>
              <a:t> &gt; 0</a:t>
            </a:r>
          </a:p>
          <a:p>
            <a:pPr marL="742950" lvl="1" indent="-285750">
              <a:buFont typeface="Arial" panose="020B0604020202020204" pitchFamily="34" charset="0"/>
              <a:buChar char="•"/>
            </a:pPr>
            <a:r>
              <a:rPr lang="fi-FI" sz="1200" dirty="0" err="1"/>
              <a:t>simple</a:t>
            </a:r>
            <a:endParaRPr lang="fi-FI" sz="1200" dirty="0"/>
          </a:p>
          <a:p>
            <a:pPr marL="742950" lvl="1" indent="-285750">
              <a:buFont typeface="Arial" panose="020B0604020202020204" pitchFamily="34" charset="0"/>
              <a:buChar char="•"/>
            </a:pPr>
            <a:r>
              <a:rPr lang="fi-FI" sz="1200" dirty="0" err="1"/>
              <a:t>skew</a:t>
            </a:r>
            <a:r>
              <a:rPr lang="fi-FI" sz="1200" dirty="0"/>
              <a:t> </a:t>
            </a:r>
            <a:r>
              <a:rPr lang="fi-FI" sz="1200" dirty="0" err="1"/>
              <a:t>controllable</a:t>
            </a:r>
            <a:endParaRPr lang="en-GB" sz="1200" dirty="0"/>
          </a:p>
        </p:txBody>
      </p:sp>
      <p:pic>
        <p:nvPicPr>
          <p:cNvPr id="3" name="Kuva 2">
            <a:extLst>
              <a:ext uri="{FF2B5EF4-FFF2-40B4-BE49-F238E27FC236}">
                <a16:creationId xmlns:a16="http://schemas.microsoft.com/office/drawing/2014/main" id="{494FAEBC-93D6-4391-B185-9906F76171E6}"/>
              </a:ext>
            </a:extLst>
          </p:cNvPr>
          <p:cNvPicPr>
            <a:picLocks noChangeAspect="1"/>
          </p:cNvPicPr>
          <p:nvPr/>
        </p:nvPicPr>
        <p:blipFill>
          <a:blip r:embed="rId2"/>
          <a:stretch>
            <a:fillRect/>
          </a:stretch>
        </p:blipFill>
        <p:spPr>
          <a:xfrm>
            <a:off x="4952171" y="1895754"/>
            <a:ext cx="7104109" cy="4496337"/>
          </a:xfrm>
          <a:prstGeom prst="rect">
            <a:avLst/>
          </a:prstGeom>
        </p:spPr>
      </p:pic>
    </p:spTree>
    <p:extLst>
      <p:ext uri="{BB962C8B-B14F-4D97-AF65-F5344CB8AC3E}">
        <p14:creationId xmlns:p14="http://schemas.microsoft.com/office/powerpoint/2010/main" val="232316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4050148" cy="369332"/>
          </a:xfrm>
          <a:prstGeom prst="rect">
            <a:avLst/>
          </a:prstGeom>
          <a:noFill/>
        </p:spPr>
        <p:txBody>
          <a:bodyPr wrap="none" rtlCol="0">
            <a:spAutoFit/>
          </a:bodyPr>
          <a:lstStyle/>
          <a:p>
            <a:r>
              <a:rPr lang="fi-FI" dirty="0" err="1"/>
              <a:t>Log-normal</a:t>
            </a:r>
            <a:r>
              <a:rPr lang="fi-FI" dirty="0"/>
              <a:t>  </a:t>
            </a:r>
            <a:r>
              <a:rPr lang="fi-FI" dirty="0" err="1"/>
              <a:t>distribution</a:t>
            </a:r>
            <a:r>
              <a:rPr lang="fi-FI" dirty="0"/>
              <a:t> for </a:t>
            </a:r>
            <a:r>
              <a:rPr lang="fi-FI" dirty="0" err="1"/>
              <a:t>body</a:t>
            </a:r>
            <a:r>
              <a:rPr lang="fi-FI" dirty="0"/>
              <a:t> radius:</a:t>
            </a:r>
          </a:p>
        </p:txBody>
      </p:sp>
      <p:sp>
        <p:nvSpPr>
          <p:cNvPr id="7" name="Tekstiruutu 6">
            <a:extLst>
              <a:ext uri="{FF2B5EF4-FFF2-40B4-BE49-F238E27FC236}">
                <a16:creationId xmlns:a16="http://schemas.microsoft.com/office/drawing/2014/main" id="{83277848-2B08-47D9-8900-CFF72F34423A}"/>
              </a:ext>
            </a:extLst>
          </p:cNvPr>
          <p:cNvSpPr txBox="1"/>
          <p:nvPr/>
        </p:nvSpPr>
        <p:spPr>
          <a:xfrm flipH="1">
            <a:off x="8075023" y="1070010"/>
            <a:ext cx="3063240" cy="461665"/>
          </a:xfrm>
          <a:prstGeom prst="rect">
            <a:avLst/>
          </a:prstGeom>
          <a:noFill/>
        </p:spPr>
        <p:txBody>
          <a:bodyPr wrap="square" rtlCol="0">
            <a:spAutoFit/>
          </a:bodyPr>
          <a:lstStyle/>
          <a:p>
            <a:r>
              <a:rPr lang="fi-FI" sz="1200" dirty="0" err="1"/>
              <a:t>Used</a:t>
            </a:r>
            <a:r>
              <a:rPr lang="fi-FI" sz="1200" dirty="0"/>
              <a:t> in </a:t>
            </a:r>
            <a:r>
              <a:rPr lang="fi-FI" sz="1200" dirty="0" err="1"/>
              <a:t>the</a:t>
            </a:r>
            <a:r>
              <a:rPr lang="fi-FI" sz="1200" dirty="0"/>
              <a:t> </a:t>
            </a:r>
            <a:r>
              <a:rPr lang="fi-FI" sz="1200" dirty="0" err="1"/>
              <a:t>context</a:t>
            </a:r>
            <a:r>
              <a:rPr lang="fi-FI" sz="1200" dirty="0"/>
              <a:t> of </a:t>
            </a:r>
            <a:r>
              <a:rPr lang="fi-FI" sz="1200" dirty="0" err="1"/>
              <a:t>describing</a:t>
            </a:r>
            <a:r>
              <a:rPr lang="fi-FI" sz="1200" dirty="0"/>
              <a:t> </a:t>
            </a:r>
            <a:r>
              <a:rPr lang="fi-FI" sz="1200" dirty="0" err="1"/>
              <a:t>human</a:t>
            </a:r>
            <a:r>
              <a:rPr lang="fi-FI" sz="1200" dirty="0"/>
              <a:t> </a:t>
            </a:r>
            <a:r>
              <a:rPr lang="fi-FI" sz="1200" dirty="0" err="1"/>
              <a:t>height</a:t>
            </a:r>
            <a:r>
              <a:rPr lang="fi-FI" sz="1200" dirty="0"/>
              <a:t> </a:t>
            </a:r>
            <a:r>
              <a:rPr lang="fi-FI" sz="1200" dirty="0" err="1"/>
              <a:t>distribution</a:t>
            </a:r>
            <a:endParaRPr lang="en-GB" sz="1200" dirty="0"/>
          </a:p>
        </p:txBody>
      </p:sp>
      <p:pic>
        <p:nvPicPr>
          <p:cNvPr id="9" name="Kuva 8">
            <a:extLst>
              <a:ext uri="{FF2B5EF4-FFF2-40B4-BE49-F238E27FC236}">
                <a16:creationId xmlns:a16="http://schemas.microsoft.com/office/drawing/2014/main" id="{965610FE-CC9D-4A33-8C87-5AE290F95EE0}"/>
              </a:ext>
            </a:extLst>
          </p:cNvPr>
          <p:cNvPicPr>
            <a:picLocks noChangeAspect="1"/>
          </p:cNvPicPr>
          <p:nvPr/>
        </p:nvPicPr>
        <p:blipFill>
          <a:blip r:embed="rId2"/>
          <a:stretch>
            <a:fillRect/>
          </a:stretch>
        </p:blipFill>
        <p:spPr>
          <a:xfrm>
            <a:off x="5039256" y="914400"/>
            <a:ext cx="2952887" cy="3063128"/>
          </a:xfrm>
          <a:prstGeom prst="rect">
            <a:avLst/>
          </a:prstGeom>
        </p:spPr>
      </p:pic>
      <p:pic>
        <p:nvPicPr>
          <p:cNvPr id="10" name="Kuva 9">
            <a:extLst>
              <a:ext uri="{FF2B5EF4-FFF2-40B4-BE49-F238E27FC236}">
                <a16:creationId xmlns:a16="http://schemas.microsoft.com/office/drawing/2014/main" id="{865F96E7-3BD2-4594-8984-9BCBC08F5F5D}"/>
              </a:ext>
            </a:extLst>
          </p:cNvPr>
          <p:cNvPicPr>
            <a:picLocks noChangeAspect="1"/>
          </p:cNvPicPr>
          <p:nvPr/>
        </p:nvPicPr>
        <p:blipFill>
          <a:blip r:embed="rId3"/>
          <a:stretch>
            <a:fillRect/>
          </a:stretch>
        </p:blipFill>
        <p:spPr>
          <a:xfrm>
            <a:off x="8158893" y="1805421"/>
            <a:ext cx="2841981" cy="4749612"/>
          </a:xfrm>
          <a:prstGeom prst="rect">
            <a:avLst/>
          </a:prstGeom>
        </p:spPr>
      </p:pic>
    </p:spTree>
    <p:extLst>
      <p:ext uri="{BB962C8B-B14F-4D97-AF65-F5344CB8AC3E}">
        <p14:creationId xmlns:p14="http://schemas.microsoft.com/office/powerpoint/2010/main" val="4200918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BAAA4469-230E-4EC4-B5A4-7A2D69B79AB0}"/>
              </a:ext>
            </a:extLst>
          </p:cNvPr>
          <p:cNvSpPr txBox="1"/>
          <p:nvPr/>
        </p:nvSpPr>
        <p:spPr>
          <a:xfrm>
            <a:off x="5039256" y="321177"/>
            <a:ext cx="1731628" cy="369332"/>
          </a:xfrm>
          <a:prstGeom prst="rect">
            <a:avLst/>
          </a:prstGeom>
          <a:noFill/>
        </p:spPr>
        <p:txBody>
          <a:bodyPr wrap="none" rtlCol="0">
            <a:spAutoFit/>
          </a:bodyPr>
          <a:lstStyle/>
          <a:p>
            <a:r>
              <a:rPr lang="fi-FI" dirty="0" err="1"/>
              <a:t>Example</a:t>
            </a:r>
            <a:r>
              <a:rPr lang="fi-FI" dirty="0"/>
              <a:t>: Person</a:t>
            </a:r>
          </a:p>
        </p:txBody>
      </p:sp>
      <p:pic>
        <p:nvPicPr>
          <p:cNvPr id="2" name="Kuva 1">
            <a:extLst>
              <a:ext uri="{FF2B5EF4-FFF2-40B4-BE49-F238E27FC236}">
                <a16:creationId xmlns:a16="http://schemas.microsoft.com/office/drawing/2014/main" id="{2CC10EB9-449D-41D5-9248-6E4AC264A317}"/>
              </a:ext>
            </a:extLst>
          </p:cNvPr>
          <p:cNvPicPr>
            <a:picLocks noChangeAspect="1"/>
          </p:cNvPicPr>
          <p:nvPr/>
        </p:nvPicPr>
        <p:blipFill>
          <a:blip r:embed="rId2"/>
          <a:stretch>
            <a:fillRect/>
          </a:stretch>
        </p:blipFill>
        <p:spPr>
          <a:xfrm>
            <a:off x="4963477" y="883851"/>
            <a:ext cx="4695585" cy="2979220"/>
          </a:xfrm>
          <a:prstGeom prst="rect">
            <a:avLst/>
          </a:prstGeom>
        </p:spPr>
      </p:pic>
      <p:pic>
        <p:nvPicPr>
          <p:cNvPr id="3" name="Kuva 2">
            <a:extLst>
              <a:ext uri="{FF2B5EF4-FFF2-40B4-BE49-F238E27FC236}">
                <a16:creationId xmlns:a16="http://schemas.microsoft.com/office/drawing/2014/main" id="{2B682D4E-9B9B-47E6-B01F-D77D541D0764}"/>
              </a:ext>
            </a:extLst>
          </p:cNvPr>
          <p:cNvPicPr>
            <a:picLocks noChangeAspect="1"/>
          </p:cNvPicPr>
          <p:nvPr/>
        </p:nvPicPr>
        <p:blipFill>
          <a:blip r:embed="rId3"/>
          <a:stretch>
            <a:fillRect/>
          </a:stretch>
        </p:blipFill>
        <p:spPr>
          <a:xfrm>
            <a:off x="5039256" y="4056413"/>
            <a:ext cx="2807167" cy="2256173"/>
          </a:xfrm>
          <a:prstGeom prst="rect">
            <a:avLst/>
          </a:prstGeom>
        </p:spPr>
      </p:pic>
      <p:sp>
        <p:nvSpPr>
          <p:cNvPr id="6" name="Tekstiruutu 5">
            <a:extLst>
              <a:ext uri="{FF2B5EF4-FFF2-40B4-BE49-F238E27FC236}">
                <a16:creationId xmlns:a16="http://schemas.microsoft.com/office/drawing/2014/main" id="{EA81BAE7-547D-4882-9A6E-86AF7BA84BE5}"/>
              </a:ext>
            </a:extLst>
          </p:cNvPr>
          <p:cNvSpPr txBox="1"/>
          <p:nvPr/>
        </p:nvSpPr>
        <p:spPr>
          <a:xfrm>
            <a:off x="7001691" y="4310743"/>
            <a:ext cx="712054" cy="646331"/>
          </a:xfrm>
          <a:prstGeom prst="rect">
            <a:avLst/>
          </a:prstGeom>
          <a:noFill/>
        </p:spPr>
        <p:txBody>
          <a:bodyPr wrap="none" rtlCol="0">
            <a:spAutoFit/>
          </a:bodyPr>
          <a:lstStyle/>
          <a:p>
            <a:r>
              <a:rPr lang="fi-FI" sz="900" dirty="0"/>
              <a:t>Person</a:t>
            </a:r>
          </a:p>
          <a:p>
            <a:r>
              <a:rPr lang="fi-FI" sz="900" dirty="0"/>
              <a:t>mu = 1.67</a:t>
            </a:r>
          </a:p>
          <a:p>
            <a:r>
              <a:rPr lang="fi-FI" sz="900" dirty="0"/>
              <a:t>sigma = 0.1</a:t>
            </a:r>
          </a:p>
          <a:p>
            <a:r>
              <a:rPr lang="fi-FI" sz="900" dirty="0"/>
              <a:t>n = 10 000</a:t>
            </a:r>
            <a:endParaRPr lang="en-GB" sz="900" dirty="0"/>
          </a:p>
        </p:txBody>
      </p:sp>
    </p:spTree>
    <p:extLst>
      <p:ext uri="{BB962C8B-B14F-4D97-AF65-F5344CB8AC3E}">
        <p14:creationId xmlns:p14="http://schemas.microsoft.com/office/powerpoint/2010/main" val="2017612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872A9A83-51DF-49C8-B9D9-C747AD34B8F4}"/>
              </a:ext>
            </a:extLst>
          </p:cNvPr>
          <p:cNvPicPr>
            <a:picLocks noChangeAspect="1"/>
          </p:cNvPicPr>
          <p:nvPr/>
        </p:nvPicPr>
        <p:blipFill>
          <a:blip r:embed="rId2"/>
          <a:stretch>
            <a:fillRect/>
          </a:stretch>
        </p:blipFill>
        <p:spPr>
          <a:xfrm>
            <a:off x="4834303" y="882490"/>
            <a:ext cx="3426828" cy="2687024"/>
          </a:xfrm>
          <a:prstGeom prst="rect">
            <a:avLst/>
          </a:prstGeom>
        </p:spPr>
      </p:pic>
      <p:sp>
        <p:nvSpPr>
          <p:cNvPr id="10" name="Tekstiruutu 9">
            <a:extLst>
              <a:ext uri="{FF2B5EF4-FFF2-40B4-BE49-F238E27FC236}">
                <a16:creationId xmlns:a16="http://schemas.microsoft.com/office/drawing/2014/main" id="{F0EF20D3-9495-4303-A7D5-32B4E90981A9}"/>
              </a:ext>
            </a:extLst>
          </p:cNvPr>
          <p:cNvSpPr txBox="1"/>
          <p:nvPr/>
        </p:nvSpPr>
        <p:spPr>
          <a:xfrm>
            <a:off x="7177690" y="1161594"/>
            <a:ext cx="712054" cy="646331"/>
          </a:xfrm>
          <a:prstGeom prst="rect">
            <a:avLst/>
          </a:prstGeom>
          <a:noFill/>
        </p:spPr>
        <p:txBody>
          <a:bodyPr wrap="none" rtlCol="0">
            <a:spAutoFit/>
          </a:bodyPr>
          <a:lstStyle/>
          <a:p>
            <a:r>
              <a:rPr lang="fi-FI" sz="900" dirty="0" err="1"/>
              <a:t>Aeroplane</a:t>
            </a:r>
            <a:endParaRPr lang="fi-FI" sz="900" dirty="0"/>
          </a:p>
          <a:p>
            <a:r>
              <a:rPr lang="fi-FI" sz="900" dirty="0"/>
              <a:t>mu = 20.0</a:t>
            </a:r>
          </a:p>
          <a:p>
            <a:r>
              <a:rPr lang="fi-FI" sz="900" dirty="0"/>
              <a:t>sigma = 5.0</a:t>
            </a:r>
          </a:p>
          <a:p>
            <a:r>
              <a:rPr lang="fi-FI" sz="900" dirty="0"/>
              <a:t>n = 10 000</a:t>
            </a:r>
            <a:endParaRPr lang="en-GB" sz="900" dirty="0"/>
          </a:p>
        </p:txBody>
      </p:sp>
      <p:pic>
        <p:nvPicPr>
          <p:cNvPr id="9" name="Kuva 8">
            <a:extLst>
              <a:ext uri="{FF2B5EF4-FFF2-40B4-BE49-F238E27FC236}">
                <a16:creationId xmlns:a16="http://schemas.microsoft.com/office/drawing/2014/main" id="{AEB92BFC-165B-4F20-95F6-362FCB322683}"/>
              </a:ext>
            </a:extLst>
          </p:cNvPr>
          <p:cNvPicPr>
            <a:picLocks noChangeAspect="1"/>
          </p:cNvPicPr>
          <p:nvPr/>
        </p:nvPicPr>
        <p:blipFill>
          <a:blip r:embed="rId3"/>
          <a:stretch>
            <a:fillRect/>
          </a:stretch>
        </p:blipFill>
        <p:spPr>
          <a:xfrm>
            <a:off x="8499815" y="924530"/>
            <a:ext cx="3294886" cy="2687024"/>
          </a:xfrm>
          <a:prstGeom prst="rect">
            <a:avLst/>
          </a:prstGeom>
        </p:spPr>
      </p:pic>
      <p:sp>
        <p:nvSpPr>
          <p:cNvPr id="13" name="Tekstiruutu 12">
            <a:extLst>
              <a:ext uri="{FF2B5EF4-FFF2-40B4-BE49-F238E27FC236}">
                <a16:creationId xmlns:a16="http://schemas.microsoft.com/office/drawing/2014/main" id="{7B4C1C53-E416-4AAF-97B5-959C970D5191}"/>
              </a:ext>
            </a:extLst>
          </p:cNvPr>
          <p:cNvSpPr txBox="1"/>
          <p:nvPr/>
        </p:nvSpPr>
        <p:spPr>
          <a:xfrm>
            <a:off x="10873297" y="1161593"/>
            <a:ext cx="712054" cy="646331"/>
          </a:xfrm>
          <a:prstGeom prst="rect">
            <a:avLst/>
          </a:prstGeom>
          <a:noFill/>
        </p:spPr>
        <p:txBody>
          <a:bodyPr wrap="none" rtlCol="0">
            <a:spAutoFit/>
          </a:bodyPr>
          <a:lstStyle/>
          <a:p>
            <a:r>
              <a:rPr lang="fi-FI" sz="900" dirty="0"/>
              <a:t>Bicycle</a:t>
            </a:r>
          </a:p>
          <a:p>
            <a:r>
              <a:rPr lang="fi-FI" sz="900" dirty="0"/>
              <a:t>mu = 1.5</a:t>
            </a:r>
          </a:p>
          <a:p>
            <a:r>
              <a:rPr lang="fi-FI" sz="900" dirty="0"/>
              <a:t>sigma = 0.1</a:t>
            </a:r>
          </a:p>
          <a:p>
            <a:r>
              <a:rPr lang="fi-FI" sz="900" dirty="0"/>
              <a:t>n = 10 000</a:t>
            </a:r>
            <a:endParaRPr lang="en-GB" sz="900" dirty="0"/>
          </a:p>
        </p:txBody>
      </p:sp>
      <p:pic>
        <p:nvPicPr>
          <p:cNvPr id="11" name="Kuva 10">
            <a:extLst>
              <a:ext uri="{FF2B5EF4-FFF2-40B4-BE49-F238E27FC236}">
                <a16:creationId xmlns:a16="http://schemas.microsoft.com/office/drawing/2014/main" id="{75ED50B1-211D-4312-AB41-7CCFEBE0AB0D}"/>
              </a:ext>
            </a:extLst>
          </p:cNvPr>
          <p:cNvPicPr>
            <a:picLocks noChangeAspect="1"/>
          </p:cNvPicPr>
          <p:nvPr/>
        </p:nvPicPr>
        <p:blipFill>
          <a:blip r:embed="rId4"/>
          <a:stretch>
            <a:fillRect/>
          </a:stretch>
        </p:blipFill>
        <p:spPr>
          <a:xfrm>
            <a:off x="4834303" y="3955446"/>
            <a:ext cx="3426828" cy="2716131"/>
          </a:xfrm>
          <a:prstGeom prst="rect">
            <a:avLst/>
          </a:prstGeom>
        </p:spPr>
      </p:pic>
      <p:sp>
        <p:nvSpPr>
          <p:cNvPr id="15" name="Tekstiruutu 14">
            <a:extLst>
              <a:ext uri="{FF2B5EF4-FFF2-40B4-BE49-F238E27FC236}">
                <a16:creationId xmlns:a16="http://schemas.microsoft.com/office/drawing/2014/main" id="{E1571065-CB91-4F82-9BEE-AD66238D3BB5}"/>
              </a:ext>
            </a:extLst>
          </p:cNvPr>
          <p:cNvSpPr txBox="1"/>
          <p:nvPr/>
        </p:nvSpPr>
        <p:spPr>
          <a:xfrm>
            <a:off x="7260582" y="4223903"/>
            <a:ext cx="769763" cy="646331"/>
          </a:xfrm>
          <a:prstGeom prst="rect">
            <a:avLst/>
          </a:prstGeom>
          <a:noFill/>
        </p:spPr>
        <p:txBody>
          <a:bodyPr wrap="none" rtlCol="0">
            <a:spAutoFit/>
          </a:bodyPr>
          <a:lstStyle/>
          <a:p>
            <a:r>
              <a:rPr lang="fi-FI" sz="900" dirty="0"/>
              <a:t>Bird</a:t>
            </a:r>
          </a:p>
          <a:p>
            <a:r>
              <a:rPr lang="fi-FI" sz="900" dirty="0"/>
              <a:t>mu = 0.2</a:t>
            </a:r>
          </a:p>
          <a:p>
            <a:r>
              <a:rPr lang="fi-FI" sz="900" dirty="0"/>
              <a:t>sigma = 0.05</a:t>
            </a:r>
          </a:p>
          <a:p>
            <a:r>
              <a:rPr lang="fi-FI" sz="900" dirty="0"/>
              <a:t>n = 10 000</a:t>
            </a:r>
            <a:endParaRPr lang="en-GB" sz="900" dirty="0"/>
          </a:p>
        </p:txBody>
      </p:sp>
      <p:pic>
        <p:nvPicPr>
          <p:cNvPr id="12" name="Kuva 11">
            <a:extLst>
              <a:ext uri="{FF2B5EF4-FFF2-40B4-BE49-F238E27FC236}">
                <a16:creationId xmlns:a16="http://schemas.microsoft.com/office/drawing/2014/main" id="{D0087FF1-2263-4D7C-B5BF-7834512F20D6}"/>
              </a:ext>
            </a:extLst>
          </p:cNvPr>
          <p:cNvPicPr>
            <a:picLocks noChangeAspect="1"/>
          </p:cNvPicPr>
          <p:nvPr/>
        </p:nvPicPr>
        <p:blipFill>
          <a:blip r:embed="rId5"/>
          <a:stretch>
            <a:fillRect/>
          </a:stretch>
        </p:blipFill>
        <p:spPr>
          <a:xfrm>
            <a:off x="8499815" y="4001346"/>
            <a:ext cx="3294887" cy="2670231"/>
          </a:xfrm>
          <a:prstGeom prst="rect">
            <a:avLst/>
          </a:prstGeom>
        </p:spPr>
      </p:pic>
      <p:sp>
        <p:nvSpPr>
          <p:cNvPr id="17" name="Tekstiruutu 16">
            <a:extLst>
              <a:ext uri="{FF2B5EF4-FFF2-40B4-BE49-F238E27FC236}">
                <a16:creationId xmlns:a16="http://schemas.microsoft.com/office/drawing/2014/main" id="{52DE46BE-34B8-41FF-881E-3628C78CEF76}"/>
              </a:ext>
            </a:extLst>
          </p:cNvPr>
          <p:cNvSpPr txBox="1"/>
          <p:nvPr/>
        </p:nvSpPr>
        <p:spPr>
          <a:xfrm>
            <a:off x="10867271" y="4223903"/>
            <a:ext cx="712054" cy="646331"/>
          </a:xfrm>
          <a:prstGeom prst="rect">
            <a:avLst/>
          </a:prstGeom>
          <a:noFill/>
        </p:spPr>
        <p:txBody>
          <a:bodyPr wrap="none" rtlCol="0">
            <a:spAutoFit/>
          </a:bodyPr>
          <a:lstStyle/>
          <a:p>
            <a:r>
              <a:rPr lang="fi-FI" sz="900" dirty="0"/>
              <a:t>Boat</a:t>
            </a:r>
          </a:p>
          <a:p>
            <a:r>
              <a:rPr lang="fi-FI" sz="900" dirty="0"/>
              <a:t>mu = 10.0</a:t>
            </a:r>
          </a:p>
          <a:p>
            <a:r>
              <a:rPr lang="fi-FI" sz="900" dirty="0"/>
              <a:t>sigma = 2.5</a:t>
            </a:r>
          </a:p>
          <a:p>
            <a:r>
              <a:rPr lang="fi-FI" sz="900" dirty="0"/>
              <a:t>n = 10 000</a:t>
            </a:r>
            <a:endParaRPr lang="en-GB" sz="900" dirty="0"/>
          </a:p>
        </p:txBody>
      </p:sp>
      <p:sp>
        <p:nvSpPr>
          <p:cNvPr id="2" name="Tekstiruutu 1">
            <a:extLst>
              <a:ext uri="{FF2B5EF4-FFF2-40B4-BE49-F238E27FC236}">
                <a16:creationId xmlns:a16="http://schemas.microsoft.com/office/drawing/2014/main" id="{C38AB697-48A9-416F-A4EF-695C00B59274}"/>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spTree>
    <p:extLst>
      <p:ext uri="{BB962C8B-B14F-4D97-AF65-F5344CB8AC3E}">
        <p14:creationId xmlns:p14="http://schemas.microsoft.com/office/powerpoint/2010/main" val="1262133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0A15BAD7-EF51-4AD6-BA80-3D2BA42F83BA}"/>
              </a:ext>
            </a:extLst>
          </p:cNvPr>
          <p:cNvPicPr>
            <a:picLocks noChangeAspect="1"/>
          </p:cNvPicPr>
          <p:nvPr/>
        </p:nvPicPr>
        <p:blipFill>
          <a:blip r:embed="rId2"/>
          <a:stretch>
            <a:fillRect/>
          </a:stretch>
        </p:blipFill>
        <p:spPr>
          <a:xfrm>
            <a:off x="4876158" y="942641"/>
            <a:ext cx="3341378" cy="2687024"/>
          </a:xfrm>
          <a:prstGeom prst="rect">
            <a:avLst/>
          </a:prstGeom>
        </p:spPr>
      </p:pic>
      <p:sp>
        <p:nvSpPr>
          <p:cNvPr id="16" name="Tekstiruutu 15">
            <a:extLst>
              <a:ext uri="{FF2B5EF4-FFF2-40B4-BE49-F238E27FC236}">
                <a16:creationId xmlns:a16="http://schemas.microsoft.com/office/drawing/2014/main" id="{BB480E59-EF41-4F6E-8968-06E2F1C66D99}"/>
              </a:ext>
            </a:extLst>
          </p:cNvPr>
          <p:cNvSpPr txBox="1"/>
          <p:nvPr/>
        </p:nvSpPr>
        <p:spPr>
          <a:xfrm>
            <a:off x="7208038" y="1170658"/>
            <a:ext cx="769763" cy="646331"/>
          </a:xfrm>
          <a:prstGeom prst="rect">
            <a:avLst/>
          </a:prstGeom>
          <a:noFill/>
        </p:spPr>
        <p:txBody>
          <a:bodyPr wrap="none" rtlCol="0">
            <a:spAutoFit/>
          </a:bodyPr>
          <a:lstStyle/>
          <a:p>
            <a:r>
              <a:rPr lang="fi-FI" sz="900" dirty="0" err="1"/>
              <a:t>Bottle</a:t>
            </a:r>
            <a:endParaRPr lang="fi-FI" sz="900" dirty="0"/>
          </a:p>
          <a:p>
            <a:r>
              <a:rPr lang="fi-FI" sz="900" dirty="0"/>
              <a:t>mu = 0.25</a:t>
            </a:r>
          </a:p>
          <a:p>
            <a:r>
              <a:rPr lang="fi-FI" sz="900" dirty="0"/>
              <a:t>sigma = 0.05</a:t>
            </a:r>
          </a:p>
          <a:p>
            <a:r>
              <a:rPr lang="fi-FI" sz="900" dirty="0"/>
              <a:t>n = 10 000</a:t>
            </a:r>
            <a:endParaRPr lang="en-GB" sz="900" dirty="0"/>
          </a:p>
        </p:txBody>
      </p:sp>
      <p:pic>
        <p:nvPicPr>
          <p:cNvPr id="3" name="Kuva 2">
            <a:extLst>
              <a:ext uri="{FF2B5EF4-FFF2-40B4-BE49-F238E27FC236}">
                <a16:creationId xmlns:a16="http://schemas.microsoft.com/office/drawing/2014/main" id="{2E0B32FC-FA30-4E58-9C59-C65A0E3184F8}"/>
              </a:ext>
            </a:extLst>
          </p:cNvPr>
          <p:cNvPicPr>
            <a:picLocks noChangeAspect="1"/>
          </p:cNvPicPr>
          <p:nvPr/>
        </p:nvPicPr>
        <p:blipFill>
          <a:blip r:embed="rId3"/>
          <a:stretch>
            <a:fillRect/>
          </a:stretch>
        </p:blipFill>
        <p:spPr>
          <a:xfrm>
            <a:off x="8353444" y="942641"/>
            <a:ext cx="3336559" cy="2687024"/>
          </a:xfrm>
          <a:prstGeom prst="rect">
            <a:avLst/>
          </a:prstGeom>
        </p:spPr>
      </p:pic>
      <p:sp>
        <p:nvSpPr>
          <p:cNvPr id="18" name="Tekstiruutu 17">
            <a:extLst>
              <a:ext uri="{FF2B5EF4-FFF2-40B4-BE49-F238E27FC236}">
                <a16:creationId xmlns:a16="http://schemas.microsoft.com/office/drawing/2014/main" id="{055B36FB-D4F4-4747-B98C-113F6745F1AC}"/>
              </a:ext>
            </a:extLst>
          </p:cNvPr>
          <p:cNvSpPr txBox="1"/>
          <p:nvPr/>
        </p:nvSpPr>
        <p:spPr>
          <a:xfrm>
            <a:off x="10571478" y="1170658"/>
            <a:ext cx="712054" cy="646331"/>
          </a:xfrm>
          <a:prstGeom prst="rect">
            <a:avLst/>
          </a:prstGeom>
          <a:noFill/>
        </p:spPr>
        <p:txBody>
          <a:bodyPr wrap="none" rtlCol="0">
            <a:spAutoFit/>
          </a:bodyPr>
          <a:lstStyle/>
          <a:p>
            <a:r>
              <a:rPr lang="fi-FI" sz="900" dirty="0" err="1"/>
              <a:t>Bus</a:t>
            </a:r>
            <a:endParaRPr lang="fi-FI" sz="900" dirty="0"/>
          </a:p>
          <a:p>
            <a:r>
              <a:rPr lang="fi-FI" sz="900" dirty="0"/>
              <a:t>mu = 15.0</a:t>
            </a:r>
          </a:p>
          <a:p>
            <a:r>
              <a:rPr lang="fi-FI" sz="900" dirty="0"/>
              <a:t>sigma = 1.0</a:t>
            </a:r>
          </a:p>
          <a:p>
            <a:r>
              <a:rPr lang="fi-FI" sz="900" dirty="0"/>
              <a:t>n = 10 000</a:t>
            </a:r>
            <a:endParaRPr lang="en-GB" sz="900" dirty="0"/>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4" name="Kuva 3">
            <a:extLst>
              <a:ext uri="{FF2B5EF4-FFF2-40B4-BE49-F238E27FC236}">
                <a16:creationId xmlns:a16="http://schemas.microsoft.com/office/drawing/2014/main" id="{E680C366-CB84-4856-B294-CF9341665846}"/>
              </a:ext>
            </a:extLst>
          </p:cNvPr>
          <p:cNvPicPr>
            <a:picLocks noChangeAspect="1"/>
          </p:cNvPicPr>
          <p:nvPr/>
        </p:nvPicPr>
        <p:blipFill>
          <a:blip r:embed="rId4"/>
          <a:stretch>
            <a:fillRect/>
          </a:stretch>
        </p:blipFill>
        <p:spPr>
          <a:xfrm>
            <a:off x="4931418" y="3956235"/>
            <a:ext cx="3336559" cy="2692541"/>
          </a:xfrm>
          <a:prstGeom prst="rect">
            <a:avLst/>
          </a:prstGeom>
        </p:spPr>
      </p:pic>
      <p:sp>
        <p:nvSpPr>
          <p:cNvPr id="20" name="Tekstiruutu 19">
            <a:extLst>
              <a:ext uri="{FF2B5EF4-FFF2-40B4-BE49-F238E27FC236}">
                <a16:creationId xmlns:a16="http://schemas.microsoft.com/office/drawing/2014/main" id="{1E53A1B8-A723-4ACD-B4A3-68C88353B262}"/>
              </a:ext>
            </a:extLst>
          </p:cNvPr>
          <p:cNvSpPr txBox="1"/>
          <p:nvPr/>
        </p:nvSpPr>
        <p:spPr>
          <a:xfrm>
            <a:off x="7195918" y="4266081"/>
            <a:ext cx="712054" cy="646331"/>
          </a:xfrm>
          <a:prstGeom prst="rect">
            <a:avLst/>
          </a:prstGeom>
          <a:noFill/>
        </p:spPr>
        <p:txBody>
          <a:bodyPr wrap="none" rtlCol="0">
            <a:spAutoFit/>
          </a:bodyPr>
          <a:lstStyle/>
          <a:p>
            <a:r>
              <a:rPr lang="fi-FI" sz="900" dirty="0" err="1"/>
              <a:t>Car</a:t>
            </a:r>
            <a:endParaRPr lang="fi-FI" sz="900" dirty="0"/>
          </a:p>
          <a:p>
            <a:r>
              <a:rPr lang="fi-FI" sz="900" dirty="0"/>
              <a:t>mu = 4.0</a:t>
            </a:r>
          </a:p>
          <a:p>
            <a:r>
              <a:rPr lang="fi-FI" sz="900" dirty="0"/>
              <a:t>sigma = 0.5</a:t>
            </a:r>
          </a:p>
          <a:p>
            <a:r>
              <a:rPr lang="fi-FI" sz="900" dirty="0"/>
              <a:t>n = 10 000</a:t>
            </a:r>
            <a:endParaRPr lang="en-GB" sz="900" dirty="0"/>
          </a:p>
        </p:txBody>
      </p:sp>
      <p:pic>
        <p:nvPicPr>
          <p:cNvPr id="6" name="Kuva 5">
            <a:extLst>
              <a:ext uri="{FF2B5EF4-FFF2-40B4-BE49-F238E27FC236}">
                <a16:creationId xmlns:a16="http://schemas.microsoft.com/office/drawing/2014/main" id="{67E0CA72-A227-4913-8D30-65CE0968B588}"/>
              </a:ext>
            </a:extLst>
          </p:cNvPr>
          <p:cNvPicPr>
            <a:picLocks noChangeAspect="1"/>
          </p:cNvPicPr>
          <p:nvPr/>
        </p:nvPicPr>
        <p:blipFill>
          <a:blip r:embed="rId5"/>
          <a:stretch>
            <a:fillRect/>
          </a:stretch>
        </p:blipFill>
        <p:spPr>
          <a:xfrm>
            <a:off x="8353444" y="3956235"/>
            <a:ext cx="3398555" cy="2692541"/>
          </a:xfrm>
          <a:prstGeom prst="rect">
            <a:avLst/>
          </a:prstGeom>
        </p:spPr>
      </p:pic>
      <p:sp>
        <p:nvSpPr>
          <p:cNvPr id="22" name="Tekstiruutu 21">
            <a:extLst>
              <a:ext uri="{FF2B5EF4-FFF2-40B4-BE49-F238E27FC236}">
                <a16:creationId xmlns:a16="http://schemas.microsoft.com/office/drawing/2014/main" id="{A07FB4FB-374B-4CCC-9D22-75F34875969D}"/>
              </a:ext>
            </a:extLst>
          </p:cNvPr>
          <p:cNvSpPr txBox="1"/>
          <p:nvPr/>
        </p:nvSpPr>
        <p:spPr>
          <a:xfrm>
            <a:off x="10797689" y="4284578"/>
            <a:ext cx="769763" cy="646331"/>
          </a:xfrm>
          <a:prstGeom prst="rect">
            <a:avLst/>
          </a:prstGeom>
          <a:noFill/>
        </p:spPr>
        <p:txBody>
          <a:bodyPr wrap="none" rtlCol="0">
            <a:spAutoFit/>
          </a:bodyPr>
          <a:lstStyle/>
          <a:p>
            <a:r>
              <a:rPr lang="fi-FI" sz="900" dirty="0"/>
              <a:t>Cat</a:t>
            </a:r>
          </a:p>
          <a:p>
            <a:r>
              <a:rPr lang="fi-FI" sz="900" dirty="0"/>
              <a:t>mu = 0.3</a:t>
            </a:r>
          </a:p>
          <a:p>
            <a:r>
              <a:rPr lang="fi-FI" sz="900" dirty="0"/>
              <a:t>sigma = 0.05</a:t>
            </a:r>
          </a:p>
          <a:p>
            <a:r>
              <a:rPr lang="fi-FI" sz="900" dirty="0"/>
              <a:t>n = 10 000</a:t>
            </a:r>
            <a:endParaRPr lang="en-GB" sz="900" dirty="0"/>
          </a:p>
        </p:txBody>
      </p:sp>
    </p:spTree>
    <p:extLst>
      <p:ext uri="{BB962C8B-B14F-4D97-AF65-F5344CB8AC3E}">
        <p14:creationId xmlns:p14="http://schemas.microsoft.com/office/powerpoint/2010/main" val="208478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Kuva 8">
            <a:extLst>
              <a:ext uri="{FF2B5EF4-FFF2-40B4-BE49-F238E27FC236}">
                <a16:creationId xmlns:a16="http://schemas.microsoft.com/office/drawing/2014/main" id="{7CB216F6-A97E-4736-95A9-A6E8FA985752}"/>
              </a:ext>
            </a:extLst>
          </p:cNvPr>
          <p:cNvPicPr>
            <a:picLocks noChangeAspect="1"/>
          </p:cNvPicPr>
          <p:nvPr/>
        </p:nvPicPr>
        <p:blipFill>
          <a:blip r:embed="rId2"/>
          <a:stretch>
            <a:fillRect/>
          </a:stretch>
        </p:blipFill>
        <p:spPr>
          <a:xfrm>
            <a:off x="4834304" y="962370"/>
            <a:ext cx="3357071" cy="2677333"/>
          </a:xfrm>
          <a:prstGeom prst="rect">
            <a:avLst/>
          </a:prstGeom>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sp>
        <p:nvSpPr>
          <p:cNvPr id="17" name="Tekstiruutu 16">
            <a:extLst>
              <a:ext uri="{FF2B5EF4-FFF2-40B4-BE49-F238E27FC236}">
                <a16:creationId xmlns:a16="http://schemas.microsoft.com/office/drawing/2014/main" id="{26461B19-A020-42B2-B24C-48A20159129A}"/>
              </a:ext>
            </a:extLst>
          </p:cNvPr>
          <p:cNvSpPr txBox="1"/>
          <p:nvPr/>
        </p:nvSpPr>
        <p:spPr>
          <a:xfrm>
            <a:off x="7252886" y="1187260"/>
            <a:ext cx="769763" cy="646331"/>
          </a:xfrm>
          <a:prstGeom prst="rect">
            <a:avLst/>
          </a:prstGeom>
          <a:noFill/>
        </p:spPr>
        <p:txBody>
          <a:bodyPr wrap="none" rtlCol="0">
            <a:spAutoFit/>
          </a:bodyPr>
          <a:lstStyle/>
          <a:p>
            <a:r>
              <a:rPr lang="fi-FI" sz="900" dirty="0"/>
              <a:t>Chair</a:t>
            </a:r>
          </a:p>
          <a:p>
            <a:r>
              <a:rPr lang="fi-FI" sz="900" dirty="0"/>
              <a:t>mu = 1.3</a:t>
            </a:r>
          </a:p>
          <a:p>
            <a:r>
              <a:rPr lang="fi-FI" sz="900" dirty="0"/>
              <a:t>sigma = 0.05</a:t>
            </a:r>
          </a:p>
          <a:p>
            <a:r>
              <a:rPr lang="fi-FI" sz="900" dirty="0"/>
              <a:t>n = 10 000</a:t>
            </a:r>
            <a:endParaRPr lang="en-GB" sz="900" dirty="0"/>
          </a:p>
        </p:txBody>
      </p:sp>
      <p:pic>
        <p:nvPicPr>
          <p:cNvPr id="10" name="Kuva 9">
            <a:extLst>
              <a:ext uri="{FF2B5EF4-FFF2-40B4-BE49-F238E27FC236}">
                <a16:creationId xmlns:a16="http://schemas.microsoft.com/office/drawing/2014/main" id="{59F0EC53-D20F-4B73-925A-402D13B71626}"/>
              </a:ext>
            </a:extLst>
          </p:cNvPr>
          <p:cNvPicPr>
            <a:picLocks noChangeAspect="1"/>
          </p:cNvPicPr>
          <p:nvPr/>
        </p:nvPicPr>
        <p:blipFill>
          <a:blip r:embed="rId3"/>
          <a:stretch>
            <a:fillRect/>
          </a:stretch>
        </p:blipFill>
        <p:spPr>
          <a:xfrm>
            <a:off x="8424029" y="947910"/>
            <a:ext cx="3388899" cy="2691794"/>
          </a:xfrm>
          <a:prstGeom prst="rect">
            <a:avLst/>
          </a:prstGeom>
        </p:spPr>
      </p:pic>
      <p:sp>
        <p:nvSpPr>
          <p:cNvPr id="21" name="Tekstiruutu 20">
            <a:extLst>
              <a:ext uri="{FF2B5EF4-FFF2-40B4-BE49-F238E27FC236}">
                <a16:creationId xmlns:a16="http://schemas.microsoft.com/office/drawing/2014/main" id="{A607B294-B511-42E2-A574-68B97A7325CD}"/>
              </a:ext>
            </a:extLst>
          </p:cNvPr>
          <p:cNvSpPr txBox="1"/>
          <p:nvPr/>
        </p:nvSpPr>
        <p:spPr>
          <a:xfrm>
            <a:off x="10827496" y="1187260"/>
            <a:ext cx="712054" cy="646331"/>
          </a:xfrm>
          <a:prstGeom prst="rect">
            <a:avLst/>
          </a:prstGeom>
          <a:noFill/>
        </p:spPr>
        <p:txBody>
          <a:bodyPr wrap="none" rtlCol="0">
            <a:spAutoFit/>
          </a:bodyPr>
          <a:lstStyle/>
          <a:p>
            <a:r>
              <a:rPr lang="fi-FI" sz="900" dirty="0" err="1"/>
              <a:t>Cow</a:t>
            </a:r>
            <a:endParaRPr lang="fi-FI" sz="900" dirty="0"/>
          </a:p>
          <a:p>
            <a:r>
              <a:rPr lang="fi-FI" sz="900" dirty="0"/>
              <a:t>mu = 2.0</a:t>
            </a:r>
          </a:p>
          <a:p>
            <a:r>
              <a:rPr lang="fi-FI" sz="900" dirty="0"/>
              <a:t>sigma = 0.2</a:t>
            </a:r>
          </a:p>
          <a:p>
            <a:r>
              <a:rPr lang="fi-FI" sz="900" dirty="0"/>
              <a:t>n = 10 000</a:t>
            </a:r>
            <a:endParaRPr lang="en-GB" sz="900" dirty="0"/>
          </a:p>
        </p:txBody>
      </p:sp>
      <p:pic>
        <p:nvPicPr>
          <p:cNvPr id="11" name="Kuva 10">
            <a:extLst>
              <a:ext uri="{FF2B5EF4-FFF2-40B4-BE49-F238E27FC236}">
                <a16:creationId xmlns:a16="http://schemas.microsoft.com/office/drawing/2014/main" id="{3616F6A8-15F3-470C-B537-42E26740F89B}"/>
              </a:ext>
            </a:extLst>
          </p:cNvPr>
          <p:cNvPicPr>
            <a:picLocks noChangeAspect="1"/>
          </p:cNvPicPr>
          <p:nvPr/>
        </p:nvPicPr>
        <p:blipFill>
          <a:blip r:embed="rId4"/>
          <a:stretch>
            <a:fillRect/>
          </a:stretch>
        </p:blipFill>
        <p:spPr>
          <a:xfrm>
            <a:off x="4834304" y="3928392"/>
            <a:ext cx="3357071" cy="2655388"/>
          </a:xfrm>
          <a:prstGeom prst="rect">
            <a:avLst/>
          </a:prstGeom>
        </p:spPr>
      </p:pic>
      <p:sp>
        <p:nvSpPr>
          <p:cNvPr id="23" name="Tekstiruutu 22">
            <a:extLst>
              <a:ext uri="{FF2B5EF4-FFF2-40B4-BE49-F238E27FC236}">
                <a16:creationId xmlns:a16="http://schemas.microsoft.com/office/drawing/2014/main" id="{5DD6C17F-9523-4283-B213-F38410492BBE}"/>
              </a:ext>
            </a:extLst>
          </p:cNvPr>
          <p:cNvSpPr txBox="1"/>
          <p:nvPr/>
        </p:nvSpPr>
        <p:spPr>
          <a:xfrm>
            <a:off x="7236058" y="4155288"/>
            <a:ext cx="769763" cy="646331"/>
          </a:xfrm>
          <a:prstGeom prst="rect">
            <a:avLst/>
          </a:prstGeom>
          <a:noFill/>
        </p:spPr>
        <p:txBody>
          <a:bodyPr wrap="none" rtlCol="0">
            <a:spAutoFit/>
          </a:bodyPr>
          <a:lstStyle/>
          <a:p>
            <a:r>
              <a:rPr lang="fi-FI" sz="900" dirty="0" err="1"/>
              <a:t>Dining</a:t>
            </a:r>
            <a:r>
              <a:rPr lang="fi-FI" sz="900" dirty="0"/>
              <a:t> </a:t>
            </a:r>
            <a:r>
              <a:rPr lang="fi-FI" sz="900" dirty="0" err="1"/>
              <a:t>table</a:t>
            </a:r>
            <a:endParaRPr lang="fi-FI" sz="900" dirty="0"/>
          </a:p>
          <a:p>
            <a:r>
              <a:rPr lang="fi-FI" sz="900" dirty="0"/>
              <a:t>mu = 1.7</a:t>
            </a:r>
          </a:p>
          <a:p>
            <a:r>
              <a:rPr lang="fi-FI" sz="900" dirty="0"/>
              <a:t>sigma = 0.3</a:t>
            </a:r>
          </a:p>
          <a:p>
            <a:r>
              <a:rPr lang="fi-FI" sz="900" dirty="0"/>
              <a:t>n = 10 000</a:t>
            </a:r>
            <a:endParaRPr lang="en-GB" sz="900" dirty="0"/>
          </a:p>
        </p:txBody>
      </p:sp>
      <p:pic>
        <p:nvPicPr>
          <p:cNvPr id="12" name="Kuva 11">
            <a:extLst>
              <a:ext uri="{FF2B5EF4-FFF2-40B4-BE49-F238E27FC236}">
                <a16:creationId xmlns:a16="http://schemas.microsoft.com/office/drawing/2014/main" id="{AA54B27B-FC5C-47CD-8076-D330B537EC08}"/>
              </a:ext>
            </a:extLst>
          </p:cNvPr>
          <p:cNvPicPr>
            <a:picLocks noChangeAspect="1"/>
          </p:cNvPicPr>
          <p:nvPr/>
        </p:nvPicPr>
        <p:blipFill>
          <a:blip r:embed="rId5"/>
          <a:stretch>
            <a:fillRect/>
          </a:stretch>
        </p:blipFill>
        <p:spPr>
          <a:xfrm>
            <a:off x="8392700" y="3928392"/>
            <a:ext cx="3440093" cy="2655388"/>
          </a:xfrm>
          <a:prstGeom prst="rect">
            <a:avLst/>
          </a:prstGeom>
        </p:spPr>
      </p:pic>
      <p:sp>
        <p:nvSpPr>
          <p:cNvPr id="24" name="Tekstiruutu 23">
            <a:extLst>
              <a:ext uri="{FF2B5EF4-FFF2-40B4-BE49-F238E27FC236}">
                <a16:creationId xmlns:a16="http://schemas.microsoft.com/office/drawing/2014/main" id="{A858A9F3-C2DD-4EFC-848A-C2C2336EDAF7}"/>
              </a:ext>
            </a:extLst>
          </p:cNvPr>
          <p:cNvSpPr txBox="1"/>
          <p:nvPr/>
        </p:nvSpPr>
        <p:spPr>
          <a:xfrm>
            <a:off x="10798641" y="4155287"/>
            <a:ext cx="712054" cy="646331"/>
          </a:xfrm>
          <a:prstGeom prst="rect">
            <a:avLst/>
          </a:prstGeom>
          <a:noFill/>
        </p:spPr>
        <p:txBody>
          <a:bodyPr wrap="none" rtlCol="0">
            <a:spAutoFit/>
          </a:bodyPr>
          <a:lstStyle/>
          <a:p>
            <a:r>
              <a:rPr lang="fi-FI" sz="900" dirty="0" err="1"/>
              <a:t>Dog</a:t>
            </a:r>
            <a:endParaRPr lang="fi-FI" sz="900" dirty="0"/>
          </a:p>
          <a:p>
            <a:r>
              <a:rPr lang="fi-FI" sz="900" dirty="0"/>
              <a:t>mu = 0.7</a:t>
            </a:r>
          </a:p>
          <a:p>
            <a:r>
              <a:rPr lang="fi-FI" sz="900" dirty="0"/>
              <a:t>sigma = 0.2</a:t>
            </a:r>
          </a:p>
          <a:p>
            <a:r>
              <a:rPr lang="fi-FI" sz="900" dirty="0"/>
              <a:t>n = 10 000</a:t>
            </a:r>
            <a:endParaRPr lang="en-GB" sz="900" dirty="0"/>
          </a:p>
        </p:txBody>
      </p:sp>
    </p:spTree>
    <p:extLst>
      <p:ext uri="{BB962C8B-B14F-4D97-AF65-F5344CB8AC3E}">
        <p14:creationId xmlns:p14="http://schemas.microsoft.com/office/powerpoint/2010/main" val="202874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2" name="Kuva 1">
            <a:extLst>
              <a:ext uri="{FF2B5EF4-FFF2-40B4-BE49-F238E27FC236}">
                <a16:creationId xmlns:a16="http://schemas.microsoft.com/office/drawing/2014/main" id="{EB88BDD1-CB82-44FC-BE39-03752C1627B1}"/>
              </a:ext>
            </a:extLst>
          </p:cNvPr>
          <p:cNvPicPr>
            <a:picLocks noChangeAspect="1"/>
          </p:cNvPicPr>
          <p:nvPr/>
        </p:nvPicPr>
        <p:blipFill>
          <a:blip r:embed="rId2"/>
          <a:stretch>
            <a:fillRect/>
          </a:stretch>
        </p:blipFill>
        <p:spPr>
          <a:xfrm>
            <a:off x="5003747" y="899708"/>
            <a:ext cx="3420282" cy="2788197"/>
          </a:xfrm>
          <a:prstGeom prst="rect">
            <a:avLst/>
          </a:prstGeom>
        </p:spPr>
      </p:pic>
      <p:sp>
        <p:nvSpPr>
          <p:cNvPr id="15" name="Tekstiruutu 14">
            <a:extLst>
              <a:ext uri="{FF2B5EF4-FFF2-40B4-BE49-F238E27FC236}">
                <a16:creationId xmlns:a16="http://schemas.microsoft.com/office/drawing/2014/main" id="{6DA1F119-D951-4A75-9A6E-77CC08FD59A6}"/>
              </a:ext>
            </a:extLst>
          </p:cNvPr>
          <p:cNvSpPr txBox="1"/>
          <p:nvPr/>
        </p:nvSpPr>
        <p:spPr>
          <a:xfrm>
            <a:off x="7377419" y="1187260"/>
            <a:ext cx="712054" cy="646331"/>
          </a:xfrm>
          <a:prstGeom prst="rect">
            <a:avLst/>
          </a:prstGeom>
          <a:noFill/>
        </p:spPr>
        <p:txBody>
          <a:bodyPr wrap="none" rtlCol="0">
            <a:spAutoFit/>
          </a:bodyPr>
          <a:lstStyle/>
          <a:p>
            <a:r>
              <a:rPr lang="fi-FI" sz="900" dirty="0" err="1"/>
              <a:t>Horse</a:t>
            </a:r>
            <a:endParaRPr lang="fi-FI" sz="900" dirty="0"/>
          </a:p>
          <a:p>
            <a:r>
              <a:rPr lang="fi-FI" sz="900" dirty="0"/>
              <a:t>mu = 2.1</a:t>
            </a:r>
          </a:p>
          <a:p>
            <a:r>
              <a:rPr lang="fi-FI" sz="900" dirty="0"/>
              <a:t>sigma = 0.2</a:t>
            </a:r>
          </a:p>
          <a:p>
            <a:r>
              <a:rPr lang="fi-FI" sz="900" dirty="0"/>
              <a:t>n = 10 000</a:t>
            </a:r>
            <a:endParaRPr lang="en-GB" sz="900" dirty="0"/>
          </a:p>
        </p:txBody>
      </p:sp>
      <p:pic>
        <p:nvPicPr>
          <p:cNvPr id="4" name="Kuva 3">
            <a:extLst>
              <a:ext uri="{FF2B5EF4-FFF2-40B4-BE49-F238E27FC236}">
                <a16:creationId xmlns:a16="http://schemas.microsoft.com/office/drawing/2014/main" id="{BF341ACF-8DE1-454F-B0EA-541A101DDDD7}"/>
              </a:ext>
            </a:extLst>
          </p:cNvPr>
          <p:cNvPicPr>
            <a:picLocks noChangeAspect="1"/>
          </p:cNvPicPr>
          <p:nvPr/>
        </p:nvPicPr>
        <p:blipFill>
          <a:blip r:embed="rId3"/>
          <a:stretch>
            <a:fillRect/>
          </a:stretch>
        </p:blipFill>
        <p:spPr>
          <a:xfrm>
            <a:off x="8563157" y="914400"/>
            <a:ext cx="3441704" cy="2716386"/>
          </a:xfrm>
          <a:prstGeom prst="rect">
            <a:avLst/>
          </a:prstGeom>
        </p:spPr>
      </p:pic>
      <p:sp>
        <p:nvSpPr>
          <p:cNvPr id="18" name="Tekstiruutu 17">
            <a:extLst>
              <a:ext uri="{FF2B5EF4-FFF2-40B4-BE49-F238E27FC236}">
                <a16:creationId xmlns:a16="http://schemas.microsoft.com/office/drawing/2014/main" id="{26A8648D-1F59-49EC-89B9-E995CF2ECD40}"/>
              </a:ext>
            </a:extLst>
          </p:cNvPr>
          <p:cNvSpPr txBox="1"/>
          <p:nvPr/>
        </p:nvSpPr>
        <p:spPr>
          <a:xfrm>
            <a:off x="11079843" y="1187260"/>
            <a:ext cx="769763" cy="646331"/>
          </a:xfrm>
          <a:prstGeom prst="rect">
            <a:avLst/>
          </a:prstGeom>
          <a:noFill/>
        </p:spPr>
        <p:txBody>
          <a:bodyPr wrap="none" rtlCol="0">
            <a:spAutoFit/>
          </a:bodyPr>
          <a:lstStyle/>
          <a:p>
            <a:r>
              <a:rPr lang="fi-FI" sz="900" dirty="0" err="1"/>
              <a:t>Motorbike</a:t>
            </a:r>
            <a:endParaRPr lang="fi-FI" sz="900" dirty="0"/>
          </a:p>
          <a:p>
            <a:r>
              <a:rPr lang="fi-FI" sz="900" dirty="0"/>
              <a:t>mu = 1.6</a:t>
            </a:r>
          </a:p>
          <a:p>
            <a:r>
              <a:rPr lang="fi-FI" sz="900" dirty="0"/>
              <a:t>sigma = 0.07</a:t>
            </a:r>
          </a:p>
          <a:p>
            <a:r>
              <a:rPr lang="fi-FI" sz="900" dirty="0"/>
              <a:t>n = 10 000</a:t>
            </a:r>
            <a:endParaRPr lang="en-GB" sz="900" dirty="0"/>
          </a:p>
        </p:txBody>
      </p:sp>
      <p:pic>
        <p:nvPicPr>
          <p:cNvPr id="20" name="Kuva 19">
            <a:extLst>
              <a:ext uri="{FF2B5EF4-FFF2-40B4-BE49-F238E27FC236}">
                <a16:creationId xmlns:a16="http://schemas.microsoft.com/office/drawing/2014/main" id="{53EC208E-9936-4467-9DFC-93981465FA00}"/>
              </a:ext>
            </a:extLst>
          </p:cNvPr>
          <p:cNvPicPr>
            <a:picLocks noChangeAspect="1"/>
          </p:cNvPicPr>
          <p:nvPr/>
        </p:nvPicPr>
        <p:blipFill>
          <a:blip r:embed="rId4"/>
          <a:stretch>
            <a:fillRect/>
          </a:stretch>
        </p:blipFill>
        <p:spPr>
          <a:xfrm>
            <a:off x="5003747" y="3756735"/>
            <a:ext cx="3420282" cy="2748945"/>
          </a:xfrm>
          <a:prstGeom prst="rect">
            <a:avLst/>
          </a:prstGeom>
        </p:spPr>
      </p:pic>
      <p:sp>
        <p:nvSpPr>
          <p:cNvPr id="22" name="Tekstiruutu 21">
            <a:extLst>
              <a:ext uri="{FF2B5EF4-FFF2-40B4-BE49-F238E27FC236}">
                <a16:creationId xmlns:a16="http://schemas.microsoft.com/office/drawing/2014/main" id="{1D3912EA-F0F5-4063-BE12-4AB786317052}"/>
              </a:ext>
            </a:extLst>
          </p:cNvPr>
          <p:cNvSpPr txBox="1"/>
          <p:nvPr/>
        </p:nvSpPr>
        <p:spPr>
          <a:xfrm>
            <a:off x="7377419" y="3975457"/>
            <a:ext cx="712054" cy="646331"/>
          </a:xfrm>
          <a:prstGeom prst="rect">
            <a:avLst/>
          </a:prstGeom>
          <a:noFill/>
        </p:spPr>
        <p:txBody>
          <a:bodyPr wrap="none" rtlCol="0">
            <a:spAutoFit/>
          </a:bodyPr>
          <a:lstStyle/>
          <a:p>
            <a:r>
              <a:rPr lang="fi-FI" sz="900" dirty="0"/>
              <a:t>Person</a:t>
            </a:r>
          </a:p>
          <a:p>
            <a:r>
              <a:rPr lang="fi-FI" sz="900" dirty="0"/>
              <a:t>mu = 1.67</a:t>
            </a:r>
          </a:p>
          <a:p>
            <a:r>
              <a:rPr lang="fi-FI" sz="900" dirty="0"/>
              <a:t>sigma = 0.1</a:t>
            </a:r>
          </a:p>
          <a:p>
            <a:r>
              <a:rPr lang="fi-FI" sz="900" dirty="0"/>
              <a:t>n = 10 000</a:t>
            </a:r>
            <a:endParaRPr lang="en-GB" sz="900" dirty="0"/>
          </a:p>
        </p:txBody>
      </p:sp>
      <p:pic>
        <p:nvPicPr>
          <p:cNvPr id="6" name="Kuva 5">
            <a:extLst>
              <a:ext uri="{FF2B5EF4-FFF2-40B4-BE49-F238E27FC236}">
                <a16:creationId xmlns:a16="http://schemas.microsoft.com/office/drawing/2014/main" id="{F28CD289-A9D4-46F2-A3AB-ADB16D98D5BF}"/>
              </a:ext>
            </a:extLst>
          </p:cNvPr>
          <p:cNvPicPr>
            <a:picLocks noChangeAspect="1"/>
          </p:cNvPicPr>
          <p:nvPr/>
        </p:nvPicPr>
        <p:blipFill>
          <a:blip r:embed="rId5"/>
          <a:stretch>
            <a:fillRect/>
          </a:stretch>
        </p:blipFill>
        <p:spPr>
          <a:xfrm>
            <a:off x="8563156" y="3687905"/>
            <a:ext cx="3441703" cy="2815938"/>
          </a:xfrm>
          <a:prstGeom prst="rect">
            <a:avLst/>
          </a:prstGeom>
        </p:spPr>
      </p:pic>
      <p:sp>
        <p:nvSpPr>
          <p:cNvPr id="25" name="Tekstiruutu 24">
            <a:extLst>
              <a:ext uri="{FF2B5EF4-FFF2-40B4-BE49-F238E27FC236}">
                <a16:creationId xmlns:a16="http://schemas.microsoft.com/office/drawing/2014/main" id="{8F6B0E6F-7616-46D9-802A-7611960BA62E}"/>
              </a:ext>
            </a:extLst>
          </p:cNvPr>
          <p:cNvSpPr txBox="1"/>
          <p:nvPr/>
        </p:nvSpPr>
        <p:spPr>
          <a:xfrm>
            <a:off x="11079843" y="4043333"/>
            <a:ext cx="768159" cy="646331"/>
          </a:xfrm>
          <a:prstGeom prst="rect">
            <a:avLst/>
          </a:prstGeom>
          <a:noFill/>
        </p:spPr>
        <p:txBody>
          <a:bodyPr wrap="none" rtlCol="0">
            <a:spAutoFit/>
          </a:bodyPr>
          <a:lstStyle/>
          <a:p>
            <a:r>
              <a:rPr lang="fi-FI" sz="900" dirty="0" err="1"/>
              <a:t>Potted</a:t>
            </a:r>
            <a:r>
              <a:rPr lang="fi-FI" sz="900" dirty="0"/>
              <a:t> </a:t>
            </a:r>
            <a:r>
              <a:rPr lang="fi-FI" sz="900" dirty="0" err="1"/>
              <a:t>plant</a:t>
            </a:r>
            <a:endParaRPr lang="fi-FI" sz="900" dirty="0"/>
          </a:p>
          <a:p>
            <a:r>
              <a:rPr lang="fi-FI" sz="900" dirty="0"/>
              <a:t>mu = 0.3</a:t>
            </a:r>
          </a:p>
          <a:p>
            <a:r>
              <a:rPr lang="fi-FI" sz="900" dirty="0"/>
              <a:t>sigma = 0.07</a:t>
            </a:r>
          </a:p>
          <a:p>
            <a:r>
              <a:rPr lang="fi-FI" sz="900" dirty="0"/>
              <a:t>n = 10 000</a:t>
            </a:r>
            <a:endParaRPr lang="en-GB" sz="900" dirty="0"/>
          </a:p>
        </p:txBody>
      </p:sp>
    </p:spTree>
    <p:extLst>
      <p:ext uri="{BB962C8B-B14F-4D97-AF65-F5344CB8AC3E}">
        <p14:creationId xmlns:p14="http://schemas.microsoft.com/office/powerpoint/2010/main" val="3570931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a:solidFill>
                  <a:schemeClr val="bg1"/>
                </a:solidFill>
                <a:latin typeface="+mj-lt"/>
                <a:ea typeface="+mj-ea"/>
                <a:cs typeface="+mj-cs"/>
              </a:rPr>
              <a:t>Collision Detection</a:t>
            </a:r>
            <a:endParaRPr lang="en-US" sz="4400" kern="1200" dirty="0">
              <a:solidFill>
                <a:schemeClr val="bg1"/>
              </a:solidFill>
              <a:latin typeface="+mj-lt"/>
              <a:ea typeface="+mj-ea"/>
              <a:cs typeface="+mj-cs"/>
            </a:endParaRPr>
          </a:p>
        </p:txBody>
      </p:sp>
      <p:sp>
        <p:nvSpPr>
          <p:cNvPr id="19" name="Tekstiruutu 18">
            <a:extLst>
              <a:ext uri="{FF2B5EF4-FFF2-40B4-BE49-F238E27FC236}">
                <a16:creationId xmlns:a16="http://schemas.microsoft.com/office/drawing/2014/main" id="{215CDCF8-6814-4516-914E-4E4A2D7EF941}"/>
              </a:ext>
            </a:extLst>
          </p:cNvPr>
          <p:cNvSpPr txBox="1"/>
          <p:nvPr/>
        </p:nvSpPr>
        <p:spPr>
          <a:xfrm>
            <a:off x="4931418" y="209224"/>
            <a:ext cx="2834815" cy="369332"/>
          </a:xfrm>
          <a:prstGeom prst="rect">
            <a:avLst/>
          </a:prstGeom>
          <a:noFill/>
        </p:spPr>
        <p:txBody>
          <a:bodyPr wrap="none" rtlCol="0">
            <a:spAutoFit/>
          </a:bodyPr>
          <a:lstStyle/>
          <a:p>
            <a:r>
              <a:rPr lang="en-GB" dirty="0"/>
              <a:t>Bubble diameters </a:t>
            </a:r>
            <a:r>
              <a:rPr lang="fi-FI" dirty="0"/>
              <a:t>(2*radius)</a:t>
            </a:r>
            <a:endParaRPr lang="en-GB" dirty="0"/>
          </a:p>
        </p:txBody>
      </p:sp>
      <p:pic>
        <p:nvPicPr>
          <p:cNvPr id="3" name="Kuva 2">
            <a:extLst>
              <a:ext uri="{FF2B5EF4-FFF2-40B4-BE49-F238E27FC236}">
                <a16:creationId xmlns:a16="http://schemas.microsoft.com/office/drawing/2014/main" id="{9445A38A-9264-444C-9989-B0D8287C06BF}"/>
              </a:ext>
            </a:extLst>
          </p:cNvPr>
          <p:cNvPicPr>
            <a:picLocks noChangeAspect="1"/>
          </p:cNvPicPr>
          <p:nvPr/>
        </p:nvPicPr>
        <p:blipFill>
          <a:blip r:embed="rId2"/>
          <a:stretch>
            <a:fillRect/>
          </a:stretch>
        </p:blipFill>
        <p:spPr>
          <a:xfrm>
            <a:off x="4931418" y="837639"/>
            <a:ext cx="3523996" cy="2793147"/>
          </a:xfrm>
          <a:prstGeom prst="rect">
            <a:avLst/>
          </a:prstGeom>
        </p:spPr>
      </p:pic>
      <p:sp>
        <p:nvSpPr>
          <p:cNvPr id="18" name="Tekstiruutu 17">
            <a:extLst>
              <a:ext uri="{FF2B5EF4-FFF2-40B4-BE49-F238E27FC236}">
                <a16:creationId xmlns:a16="http://schemas.microsoft.com/office/drawing/2014/main" id="{26A8648D-1F59-49EC-89B9-E995CF2ECD40}"/>
              </a:ext>
            </a:extLst>
          </p:cNvPr>
          <p:cNvSpPr txBox="1"/>
          <p:nvPr/>
        </p:nvSpPr>
        <p:spPr>
          <a:xfrm>
            <a:off x="7381351" y="1339660"/>
            <a:ext cx="712054" cy="646331"/>
          </a:xfrm>
          <a:prstGeom prst="rect">
            <a:avLst/>
          </a:prstGeom>
          <a:noFill/>
        </p:spPr>
        <p:txBody>
          <a:bodyPr wrap="none" rtlCol="0">
            <a:spAutoFit/>
          </a:bodyPr>
          <a:lstStyle/>
          <a:p>
            <a:r>
              <a:rPr lang="fi-FI" sz="900" dirty="0" err="1"/>
              <a:t>Sheep</a:t>
            </a:r>
            <a:endParaRPr lang="fi-FI" sz="900" dirty="0"/>
          </a:p>
          <a:p>
            <a:r>
              <a:rPr lang="fi-FI" sz="900" dirty="0"/>
              <a:t>mu = 1.5</a:t>
            </a:r>
          </a:p>
          <a:p>
            <a:r>
              <a:rPr lang="fi-FI" sz="900" dirty="0"/>
              <a:t>sigma = 0.1</a:t>
            </a:r>
          </a:p>
          <a:p>
            <a:r>
              <a:rPr lang="fi-FI" sz="900" dirty="0"/>
              <a:t>n = 10 000</a:t>
            </a:r>
            <a:endParaRPr lang="en-GB" sz="900" dirty="0"/>
          </a:p>
        </p:txBody>
      </p:sp>
      <p:pic>
        <p:nvPicPr>
          <p:cNvPr id="7" name="Kuva 6">
            <a:extLst>
              <a:ext uri="{FF2B5EF4-FFF2-40B4-BE49-F238E27FC236}">
                <a16:creationId xmlns:a16="http://schemas.microsoft.com/office/drawing/2014/main" id="{8ECD7684-0A49-4C99-92B7-49F783EF4B7D}"/>
              </a:ext>
            </a:extLst>
          </p:cNvPr>
          <p:cNvPicPr>
            <a:picLocks noChangeAspect="1"/>
          </p:cNvPicPr>
          <p:nvPr/>
        </p:nvPicPr>
        <p:blipFill>
          <a:blip r:embed="rId3"/>
          <a:stretch>
            <a:fillRect/>
          </a:stretch>
        </p:blipFill>
        <p:spPr>
          <a:xfrm>
            <a:off x="8615608" y="837639"/>
            <a:ext cx="3502287" cy="2793146"/>
          </a:xfrm>
          <a:prstGeom prst="rect">
            <a:avLst/>
          </a:prstGeom>
        </p:spPr>
      </p:pic>
      <p:sp>
        <p:nvSpPr>
          <p:cNvPr id="17" name="Tekstiruutu 16">
            <a:extLst>
              <a:ext uri="{FF2B5EF4-FFF2-40B4-BE49-F238E27FC236}">
                <a16:creationId xmlns:a16="http://schemas.microsoft.com/office/drawing/2014/main" id="{C109E6BA-86D7-4685-B7E3-DEF494E6F46D}"/>
              </a:ext>
            </a:extLst>
          </p:cNvPr>
          <p:cNvSpPr txBox="1"/>
          <p:nvPr/>
        </p:nvSpPr>
        <p:spPr>
          <a:xfrm>
            <a:off x="10977949" y="1339660"/>
            <a:ext cx="712054" cy="646331"/>
          </a:xfrm>
          <a:prstGeom prst="rect">
            <a:avLst/>
          </a:prstGeom>
          <a:noFill/>
        </p:spPr>
        <p:txBody>
          <a:bodyPr wrap="none" rtlCol="0">
            <a:spAutoFit/>
          </a:bodyPr>
          <a:lstStyle/>
          <a:p>
            <a:r>
              <a:rPr lang="fi-FI" sz="900" dirty="0" err="1"/>
              <a:t>Sofa</a:t>
            </a:r>
            <a:endParaRPr lang="fi-FI" sz="900" dirty="0"/>
          </a:p>
          <a:p>
            <a:r>
              <a:rPr lang="fi-FI" sz="900" dirty="0"/>
              <a:t>mu = 2.5</a:t>
            </a:r>
          </a:p>
          <a:p>
            <a:r>
              <a:rPr lang="fi-FI" sz="900" dirty="0"/>
              <a:t>sigma = 0.1</a:t>
            </a:r>
          </a:p>
          <a:p>
            <a:r>
              <a:rPr lang="fi-FI" sz="900" dirty="0"/>
              <a:t>n = 10 000</a:t>
            </a:r>
            <a:endParaRPr lang="en-GB" sz="900" dirty="0"/>
          </a:p>
        </p:txBody>
      </p:sp>
      <p:pic>
        <p:nvPicPr>
          <p:cNvPr id="9" name="Kuva 8">
            <a:extLst>
              <a:ext uri="{FF2B5EF4-FFF2-40B4-BE49-F238E27FC236}">
                <a16:creationId xmlns:a16="http://schemas.microsoft.com/office/drawing/2014/main" id="{C0641E19-4A1F-499E-9944-24295A8A69B7}"/>
              </a:ext>
            </a:extLst>
          </p:cNvPr>
          <p:cNvPicPr>
            <a:picLocks noChangeAspect="1"/>
          </p:cNvPicPr>
          <p:nvPr/>
        </p:nvPicPr>
        <p:blipFill>
          <a:blip r:embed="rId4"/>
          <a:stretch>
            <a:fillRect/>
          </a:stretch>
        </p:blipFill>
        <p:spPr>
          <a:xfrm>
            <a:off x="4927296" y="3765068"/>
            <a:ext cx="3523996" cy="2810460"/>
          </a:xfrm>
          <a:prstGeom prst="rect">
            <a:avLst/>
          </a:prstGeom>
        </p:spPr>
      </p:pic>
      <p:sp>
        <p:nvSpPr>
          <p:cNvPr id="21" name="Tekstiruutu 20">
            <a:extLst>
              <a:ext uri="{FF2B5EF4-FFF2-40B4-BE49-F238E27FC236}">
                <a16:creationId xmlns:a16="http://schemas.microsoft.com/office/drawing/2014/main" id="{544A3D47-73B9-4DC6-960E-7681B7E0DB7B}"/>
              </a:ext>
            </a:extLst>
          </p:cNvPr>
          <p:cNvSpPr txBox="1"/>
          <p:nvPr/>
        </p:nvSpPr>
        <p:spPr>
          <a:xfrm>
            <a:off x="7381351" y="4130018"/>
            <a:ext cx="769763" cy="646331"/>
          </a:xfrm>
          <a:prstGeom prst="rect">
            <a:avLst/>
          </a:prstGeom>
          <a:noFill/>
        </p:spPr>
        <p:txBody>
          <a:bodyPr wrap="none" rtlCol="0">
            <a:spAutoFit/>
          </a:bodyPr>
          <a:lstStyle/>
          <a:p>
            <a:r>
              <a:rPr lang="fi-FI" sz="900" dirty="0"/>
              <a:t>Train</a:t>
            </a:r>
          </a:p>
          <a:p>
            <a:r>
              <a:rPr lang="fi-FI" sz="900" dirty="0"/>
              <a:t>mu = 150.0</a:t>
            </a:r>
          </a:p>
          <a:p>
            <a:r>
              <a:rPr lang="fi-FI" sz="900" dirty="0"/>
              <a:t>sigma = 40.0</a:t>
            </a:r>
          </a:p>
          <a:p>
            <a:r>
              <a:rPr lang="fi-FI" sz="900" dirty="0"/>
              <a:t>n = 10 000</a:t>
            </a:r>
            <a:endParaRPr lang="en-GB" sz="900" dirty="0"/>
          </a:p>
        </p:txBody>
      </p:sp>
      <p:pic>
        <p:nvPicPr>
          <p:cNvPr id="10" name="Kuva 9">
            <a:extLst>
              <a:ext uri="{FF2B5EF4-FFF2-40B4-BE49-F238E27FC236}">
                <a16:creationId xmlns:a16="http://schemas.microsoft.com/office/drawing/2014/main" id="{273D4214-5979-4102-86C6-DDD94DBB4B02}"/>
              </a:ext>
            </a:extLst>
          </p:cNvPr>
          <p:cNvPicPr>
            <a:picLocks noChangeAspect="1"/>
          </p:cNvPicPr>
          <p:nvPr/>
        </p:nvPicPr>
        <p:blipFill>
          <a:blip r:embed="rId5"/>
          <a:stretch>
            <a:fillRect/>
          </a:stretch>
        </p:blipFill>
        <p:spPr>
          <a:xfrm>
            <a:off x="8615607" y="3774354"/>
            <a:ext cx="3588061" cy="2793145"/>
          </a:xfrm>
          <a:prstGeom prst="rect">
            <a:avLst/>
          </a:prstGeom>
        </p:spPr>
      </p:pic>
      <p:sp>
        <p:nvSpPr>
          <p:cNvPr id="23" name="Tekstiruutu 22">
            <a:extLst>
              <a:ext uri="{FF2B5EF4-FFF2-40B4-BE49-F238E27FC236}">
                <a16:creationId xmlns:a16="http://schemas.microsoft.com/office/drawing/2014/main" id="{ECFD85DC-C3C3-4C99-96FE-2E1A0B7D5D75}"/>
              </a:ext>
            </a:extLst>
          </p:cNvPr>
          <p:cNvSpPr txBox="1"/>
          <p:nvPr/>
        </p:nvSpPr>
        <p:spPr>
          <a:xfrm>
            <a:off x="10977949" y="4130016"/>
            <a:ext cx="769763" cy="646331"/>
          </a:xfrm>
          <a:prstGeom prst="rect">
            <a:avLst/>
          </a:prstGeom>
          <a:noFill/>
        </p:spPr>
        <p:txBody>
          <a:bodyPr wrap="none" rtlCol="0">
            <a:spAutoFit/>
          </a:bodyPr>
          <a:lstStyle/>
          <a:p>
            <a:r>
              <a:rPr lang="fi-FI" sz="900" dirty="0"/>
              <a:t>TV </a:t>
            </a:r>
            <a:r>
              <a:rPr lang="fi-FI" sz="900" dirty="0" err="1"/>
              <a:t>monitor</a:t>
            </a:r>
            <a:endParaRPr lang="fi-FI" sz="900" dirty="0"/>
          </a:p>
          <a:p>
            <a:r>
              <a:rPr lang="fi-FI" sz="900" dirty="0"/>
              <a:t>mu = 0.7</a:t>
            </a:r>
          </a:p>
          <a:p>
            <a:r>
              <a:rPr lang="fi-FI" sz="900" dirty="0"/>
              <a:t>sigma = 0.15</a:t>
            </a:r>
          </a:p>
          <a:p>
            <a:r>
              <a:rPr lang="fi-FI" sz="900" dirty="0"/>
              <a:t>n = 10 000</a:t>
            </a:r>
            <a:endParaRPr lang="en-GB" sz="900" dirty="0"/>
          </a:p>
        </p:txBody>
      </p:sp>
    </p:spTree>
    <p:extLst>
      <p:ext uri="{BB962C8B-B14F-4D97-AF65-F5344CB8AC3E}">
        <p14:creationId xmlns:p14="http://schemas.microsoft.com/office/powerpoint/2010/main" val="56684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6070</TotalTime>
  <Words>2923</Words>
  <Application>Microsoft Office PowerPoint</Application>
  <PresentationFormat>Laajakuva</PresentationFormat>
  <Paragraphs>691</Paragraphs>
  <Slides>76</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76</vt:i4>
      </vt:variant>
    </vt:vector>
  </HeadingPairs>
  <TitlesOfParts>
    <vt:vector size="81" baseType="lpstr">
      <vt:lpstr>Arial</vt:lpstr>
      <vt:lpstr>Calibri</vt:lpstr>
      <vt:lpstr>Calibri Light</vt:lpstr>
      <vt:lpstr>Cambria Math</vt:lpstr>
      <vt:lpstr>Office-teema</vt:lpstr>
      <vt:lpstr>Image-Based Situation Awareness Audit 28.2.2018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813</cp:revision>
  <dcterms:created xsi:type="dcterms:W3CDTF">2017-12-07T08:30:07Z</dcterms:created>
  <dcterms:modified xsi:type="dcterms:W3CDTF">2018-02-07T11:48:10Z</dcterms:modified>
</cp:coreProperties>
</file>